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18000663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FFFF"/>
    <a:srgbClr val="FF6B00"/>
    <a:srgbClr val="62B3C4"/>
    <a:srgbClr val="00A3C6"/>
    <a:srgbClr val="0000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31" autoAdjust="0"/>
    <p:restoredTop sz="94660"/>
  </p:normalViewPr>
  <p:slideViewPr>
    <p:cSldViewPr snapToGrid="0">
      <p:cViewPr varScale="1">
        <p:scale>
          <a:sx n="55" d="100"/>
          <a:sy n="55" d="100"/>
        </p:scale>
        <p:origin x="22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356703"/>
            <a:ext cx="15300564" cy="501340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7563446"/>
            <a:ext cx="13500497" cy="3476717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36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283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766678"/>
            <a:ext cx="3881393" cy="122035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766678"/>
            <a:ext cx="11419171" cy="1220351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79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27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3590057"/>
            <a:ext cx="15525572" cy="59900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9636813"/>
            <a:ext cx="15525572" cy="3150046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2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3833390"/>
            <a:ext cx="7650282" cy="91368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3833390"/>
            <a:ext cx="7650282" cy="91368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16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766681"/>
            <a:ext cx="15525572" cy="27833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3530053"/>
            <a:ext cx="7615123" cy="173002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5260078"/>
            <a:ext cx="7615123" cy="77367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3530053"/>
            <a:ext cx="7652626" cy="173002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5260078"/>
            <a:ext cx="7652626" cy="77367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83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14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70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60014"/>
            <a:ext cx="5805682" cy="336005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073367"/>
            <a:ext cx="9112836" cy="10233485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4320064"/>
            <a:ext cx="5805682" cy="8003453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25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60014"/>
            <a:ext cx="5805682" cy="336005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073367"/>
            <a:ext cx="9112836" cy="10233485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4320064"/>
            <a:ext cx="5805682" cy="8003453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387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766681"/>
            <a:ext cx="15525572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3833390"/>
            <a:ext cx="15525572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3346867"/>
            <a:ext cx="4050149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BB121-E495-41E2-8E95-A93505AAF34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3346867"/>
            <a:ext cx="6075224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3346867"/>
            <a:ext cx="4050149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120C1-E870-4767-A5E2-8494CF2937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330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62CFD3-AAC1-4E0A-85E0-189809483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9" y="2406155"/>
            <a:ext cx="4577707" cy="350774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00AC645-FF27-41E3-B71E-2C302965A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415">
            <a:off x="9109769" y="2179130"/>
            <a:ext cx="4051859" cy="422599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4D56662-81AF-4B06-9961-6BA2F485E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183" y="2324017"/>
            <a:ext cx="4301815" cy="3985168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7C2D207-46CF-405A-A8C5-E7C5DDF0FDF2}"/>
              </a:ext>
            </a:extLst>
          </p:cNvPr>
          <p:cNvCxnSpPr>
            <a:cxnSpLocks/>
          </p:cNvCxnSpPr>
          <p:nvPr/>
        </p:nvCxnSpPr>
        <p:spPr>
          <a:xfrm flipH="1">
            <a:off x="5908694" y="6136013"/>
            <a:ext cx="213353" cy="655753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31B0188-4AC0-4390-95A4-A0FEE387BC80}"/>
              </a:ext>
            </a:extLst>
          </p:cNvPr>
          <p:cNvSpPr txBox="1"/>
          <p:nvPr/>
        </p:nvSpPr>
        <p:spPr>
          <a:xfrm>
            <a:off x="1222353" y="10775636"/>
            <a:ext cx="3255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Polymeric associates</a:t>
            </a:r>
            <a:endParaRPr lang="en-GB" sz="2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D2B3CB-ED09-4490-811D-197EE1C2A1AA}"/>
              </a:ext>
            </a:extLst>
          </p:cNvPr>
          <p:cNvSpPr txBox="1"/>
          <p:nvPr/>
        </p:nvSpPr>
        <p:spPr>
          <a:xfrm>
            <a:off x="5527636" y="10775636"/>
            <a:ext cx="2945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Poly-condensation</a:t>
            </a:r>
            <a:endParaRPr lang="en-GB" sz="20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5EEB90-A89E-435B-8D74-4CDE174DA291}"/>
              </a:ext>
            </a:extLst>
          </p:cNvPr>
          <p:cNvSpPr txBox="1"/>
          <p:nvPr/>
        </p:nvSpPr>
        <p:spPr>
          <a:xfrm>
            <a:off x="9649881" y="10775636"/>
            <a:ext cx="2998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Particles aggregate</a:t>
            </a:r>
            <a:endParaRPr lang="en-GB" sz="20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3C8AC6-C5B8-4E96-8509-C5FE342D9137}"/>
              </a:ext>
            </a:extLst>
          </p:cNvPr>
          <p:cNvSpPr txBox="1"/>
          <p:nvPr/>
        </p:nvSpPr>
        <p:spPr>
          <a:xfrm>
            <a:off x="13712110" y="10775636"/>
            <a:ext cx="317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Non-porous and dry</a:t>
            </a:r>
            <a:endParaRPr lang="en-GB" sz="2000" b="1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2BB883-637E-4B92-A6D7-78F4DBFB32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1" t="1748" b="1"/>
          <a:stretch/>
        </p:blipFill>
        <p:spPr>
          <a:xfrm>
            <a:off x="13583047" y="2595660"/>
            <a:ext cx="3429634" cy="3321673"/>
          </a:xfrm>
          <a:prstGeom prst="rect">
            <a:avLst/>
          </a:prstGeom>
        </p:spPr>
      </p:pic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B36A16A6-5083-46D8-854C-9E0806365B04}"/>
              </a:ext>
            </a:extLst>
          </p:cNvPr>
          <p:cNvSpPr/>
          <p:nvPr/>
        </p:nvSpPr>
        <p:spPr>
          <a:xfrm>
            <a:off x="912681" y="1468888"/>
            <a:ext cx="3874723" cy="728278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Milliseconds</a:t>
            </a:r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A08840B1-6384-4E72-83BB-15168CBFE20D}"/>
              </a:ext>
            </a:extLst>
          </p:cNvPr>
          <p:cNvSpPr/>
          <p:nvPr/>
        </p:nvSpPr>
        <p:spPr>
          <a:xfrm>
            <a:off x="5064530" y="1468888"/>
            <a:ext cx="3871629" cy="728278"/>
          </a:xfrm>
          <a:prstGeom prst="chevron">
            <a:avLst/>
          </a:prstGeom>
          <a:solidFill>
            <a:srgbClr val="00A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Seconds</a:t>
            </a: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C64CFF69-8D51-4B4F-9A69-8F4A8F983B39}"/>
              </a:ext>
            </a:extLst>
          </p:cNvPr>
          <p:cNvSpPr/>
          <p:nvPr/>
        </p:nvSpPr>
        <p:spPr>
          <a:xfrm>
            <a:off x="9213286" y="1473312"/>
            <a:ext cx="3871629" cy="728278"/>
          </a:xfrm>
          <a:prstGeom prst="chevron">
            <a:avLst/>
          </a:prstGeom>
          <a:solidFill>
            <a:srgbClr val="00A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Minutes</a:t>
            </a:r>
          </a:p>
        </p:txBody>
      </p:sp>
      <p:sp>
        <p:nvSpPr>
          <p:cNvPr id="23" name="Arrow: Chevron 22">
            <a:extLst>
              <a:ext uri="{FF2B5EF4-FFF2-40B4-BE49-F238E27FC236}">
                <a16:creationId xmlns:a16="http://schemas.microsoft.com/office/drawing/2014/main" id="{B9B686E7-FD5D-428A-BDCC-76D1DBF235AC}"/>
              </a:ext>
            </a:extLst>
          </p:cNvPr>
          <p:cNvSpPr/>
          <p:nvPr/>
        </p:nvSpPr>
        <p:spPr>
          <a:xfrm>
            <a:off x="13362042" y="1472115"/>
            <a:ext cx="3871640" cy="728278"/>
          </a:xfrm>
          <a:prstGeom prst="chevron">
            <a:avLst/>
          </a:prstGeom>
          <a:solidFill>
            <a:srgbClr val="FF6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Dried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1B5D47-B841-498B-ACFA-6FA7CBB1F923}"/>
              </a:ext>
            </a:extLst>
          </p:cNvPr>
          <p:cNvSpPr txBox="1"/>
          <p:nvPr/>
        </p:nvSpPr>
        <p:spPr>
          <a:xfrm>
            <a:off x="895096" y="5787368"/>
            <a:ext cx="1806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Stage I</a:t>
            </a:r>
          </a:p>
          <a:p>
            <a:r>
              <a:rPr lang="en-GB" sz="2800" b="1" dirty="0"/>
              <a:t>Nucleation</a:t>
            </a:r>
            <a:endParaRPr lang="en-GB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F9174D-DEEA-408E-B64C-A3B79E852DBD}"/>
              </a:ext>
            </a:extLst>
          </p:cNvPr>
          <p:cNvSpPr txBox="1"/>
          <p:nvPr/>
        </p:nvSpPr>
        <p:spPr>
          <a:xfrm>
            <a:off x="6080556" y="5805971"/>
            <a:ext cx="2882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800" b="1" dirty="0"/>
              <a:t>Stage II</a:t>
            </a:r>
          </a:p>
          <a:p>
            <a:pPr algn="r"/>
            <a:r>
              <a:rPr lang="en-GB" sz="2800" b="1" dirty="0"/>
              <a:t>Particle formation</a:t>
            </a:r>
            <a:endParaRPr lang="en-GB" sz="20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5258E0-AC1C-4C51-B757-F81882E08DAF}"/>
              </a:ext>
            </a:extLst>
          </p:cNvPr>
          <p:cNvSpPr txBox="1"/>
          <p:nvPr/>
        </p:nvSpPr>
        <p:spPr>
          <a:xfrm>
            <a:off x="9969081" y="5803195"/>
            <a:ext cx="31475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800" b="1" dirty="0"/>
              <a:t>Stage III</a:t>
            </a:r>
          </a:p>
          <a:p>
            <a:r>
              <a:rPr lang="en-GB" sz="2800" b="1" dirty="0"/>
              <a:t>Mass fractal growth</a:t>
            </a:r>
            <a:endParaRPr lang="en-GB" sz="20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E399CF-4F1F-495C-80E2-498A77E48326}"/>
              </a:ext>
            </a:extLst>
          </p:cNvPr>
          <p:cNvSpPr txBox="1"/>
          <p:nvPr/>
        </p:nvSpPr>
        <p:spPr>
          <a:xfrm>
            <a:off x="15004866" y="6137302"/>
            <a:ext cx="2228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Final material</a:t>
            </a:r>
            <a:endParaRPr lang="en-GB" sz="20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74D4A2-FF22-4BD1-BE0B-A87D957E673C}"/>
              </a:ext>
            </a:extLst>
          </p:cNvPr>
          <p:cNvSpPr/>
          <p:nvPr/>
        </p:nvSpPr>
        <p:spPr>
          <a:xfrm>
            <a:off x="4126733" y="4676813"/>
            <a:ext cx="1001519" cy="1030305"/>
          </a:xfrm>
          <a:prstGeom prst="rect">
            <a:avLst/>
          </a:prstGeom>
          <a:noFill/>
          <a:ln w="38100">
            <a:solidFill>
              <a:srgbClr val="000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7B516B3-A264-4B41-B064-6EA92BB04E4C}"/>
              </a:ext>
            </a:extLst>
          </p:cNvPr>
          <p:cNvCxnSpPr>
            <a:cxnSpLocks/>
            <a:stCxn id="28" idx="2"/>
          </p:cNvCxnSpPr>
          <p:nvPr/>
        </p:nvCxnSpPr>
        <p:spPr>
          <a:xfrm flipH="1">
            <a:off x="4379419" y="5707118"/>
            <a:ext cx="248074" cy="1046304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E641B7D8-2DCE-42AB-A06A-F7EB53A3E4AB}"/>
              </a:ext>
            </a:extLst>
          </p:cNvPr>
          <p:cNvSpPr/>
          <p:nvPr/>
        </p:nvSpPr>
        <p:spPr>
          <a:xfrm>
            <a:off x="9428378" y="4715158"/>
            <a:ext cx="899148" cy="899148"/>
          </a:xfrm>
          <a:prstGeom prst="rect">
            <a:avLst/>
          </a:prstGeom>
          <a:noFill/>
          <a:ln w="38100">
            <a:solidFill>
              <a:srgbClr val="000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6F0150E-DBD1-4794-9404-28626ED3180C}"/>
              </a:ext>
            </a:extLst>
          </p:cNvPr>
          <p:cNvCxnSpPr>
            <a:cxnSpLocks/>
            <a:stCxn id="36" idx="2"/>
          </p:cNvCxnSpPr>
          <p:nvPr/>
        </p:nvCxnSpPr>
        <p:spPr>
          <a:xfrm flipH="1">
            <a:off x="9844190" y="5614306"/>
            <a:ext cx="33762" cy="1177460"/>
          </a:xfrm>
          <a:prstGeom prst="line">
            <a:avLst/>
          </a:prstGeom>
          <a:ln w="3810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37487FDE-3EA2-4CD3-A752-F8004E1354D1}"/>
              </a:ext>
            </a:extLst>
          </p:cNvPr>
          <p:cNvSpPr/>
          <p:nvPr/>
        </p:nvSpPr>
        <p:spPr>
          <a:xfrm>
            <a:off x="13715418" y="4202766"/>
            <a:ext cx="793660" cy="793660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4F864CD-E891-431D-8D46-C989F1C16FB1}"/>
              </a:ext>
            </a:extLst>
          </p:cNvPr>
          <p:cNvCxnSpPr>
            <a:cxnSpLocks/>
            <a:stCxn id="42" idx="2"/>
          </p:cNvCxnSpPr>
          <p:nvPr/>
        </p:nvCxnSpPr>
        <p:spPr>
          <a:xfrm flipH="1">
            <a:off x="13793170" y="4996426"/>
            <a:ext cx="319078" cy="175378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CDE3551-9BD1-491C-B338-144CA8B9DC89}"/>
              </a:ext>
            </a:extLst>
          </p:cNvPr>
          <p:cNvSpPr/>
          <p:nvPr/>
        </p:nvSpPr>
        <p:spPr>
          <a:xfrm>
            <a:off x="6122047" y="5236865"/>
            <a:ext cx="899148" cy="899148"/>
          </a:xfrm>
          <a:prstGeom prst="rect">
            <a:avLst/>
          </a:prstGeom>
          <a:noFill/>
          <a:ln w="38100">
            <a:solidFill>
              <a:srgbClr val="000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A16193F4-9885-4A0E-B251-4D3593219F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042" y="6791766"/>
            <a:ext cx="3871632" cy="3871632"/>
          </a:xfrm>
          <a:prstGeom prst="rect">
            <a:avLst/>
          </a:prstGeom>
          <a:ln w="38100">
            <a:solidFill>
              <a:srgbClr val="7F7F7F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8DD760-97C0-488B-8609-365C5CBDD0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379" y="6791766"/>
            <a:ext cx="3871632" cy="3871632"/>
          </a:xfrm>
          <a:prstGeom prst="rect">
            <a:avLst/>
          </a:prstGeom>
          <a:ln w="38100">
            <a:solidFill>
              <a:srgbClr val="7F7F7F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1BE956-F5E5-4F60-8F76-3D2F334703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710" y="6791766"/>
            <a:ext cx="3871632" cy="3871632"/>
          </a:xfrm>
          <a:prstGeom prst="rect">
            <a:avLst/>
          </a:prstGeom>
          <a:ln w="38100">
            <a:solidFill>
              <a:srgbClr val="7F7F7F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270E28-B182-480C-9252-7DE5AD3D1A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89" y="6770987"/>
            <a:ext cx="3913190" cy="3913190"/>
          </a:xfrm>
          <a:prstGeom prst="rect">
            <a:avLst/>
          </a:prstGeom>
          <a:ln w="38100">
            <a:solidFill>
              <a:srgbClr val="7F7F7F"/>
            </a:solidFill>
          </a:ln>
        </p:spPr>
      </p:pic>
    </p:spTree>
    <p:extLst>
      <p:ext uri="{BB962C8B-B14F-4D97-AF65-F5344CB8AC3E}">
        <p14:creationId xmlns:p14="http://schemas.microsoft.com/office/powerpoint/2010/main" val="2663042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736</TotalTime>
  <Words>26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Silve</dc:creator>
  <cp:lastModifiedBy>Aswin Doekhie</cp:lastModifiedBy>
  <cp:revision>5</cp:revision>
  <dcterms:created xsi:type="dcterms:W3CDTF">2018-02-19T22:38:46Z</dcterms:created>
  <dcterms:modified xsi:type="dcterms:W3CDTF">2020-02-24T10:29:00Z</dcterms:modified>
</cp:coreProperties>
</file>