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95" d="100"/>
          <a:sy n="95" d="100"/>
        </p:scale>
        <p:origin x="26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818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08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761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53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851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13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38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5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951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74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09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34BB4-094F-4727-A1E2-2005DC3D62BB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D6E16-2637-42DE-B1F2-ECA5A47421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16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7.emf"/><Relationship Id="rId4" Type="http://schemas.openxmlformats.org/officeDocument/2006/relationships/image" Target="../media/image3.emf"/><Relationship Id="rId9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3" y="2425916"/>
            <a:ext cx="2103072" cy="20189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1" y="368948"/>
            <a:ext cx="2468475" cy="19944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608" y="391067"/>
            <a:ext cx="2623763" cy="19944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820" y="2394604"/>
            <a:ext cx="2296179" cy="20568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1546" y="2438843"/>
            <a:ext cx="2453068" cy="196834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83094" y="4482587"/>
          <a:ext cx="6352507" cy="5026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rism 7" r:id="rId8" imgW="7002479" imgH="5540610" progId="Prism7.Document">
                  <p:embed/>
                </p:oleObj>
              </mc:Choice>
              <mc:Fallback>
                <p:oleObj name="Prism 7" r:id="rId8" imgW="7002479" imgH="5540610" progId="Prism7.Document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3094" y="4482587"/>
                        <a:ext cx="6352507" cy="5026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50920" y="309166"/>
            <a:ext cx="440388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550426" y="1021696"/>
            <a:ext cx="836693" cy="59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410387" y="1127437"/>
            <a:ext cx="1009826" cy="28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20214" y="797784"/>
            <a:ext cx="2390643" cy="1534492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>
            <a:off x="2387121" y="1156352"/>
            <a:ext cx="3211406" cy="1207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420215" y="1157891"/>
            <a:ext cx="1178312" cy="1205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184014" y="1156351"/>
            <a:ext cx="414514" cy="1207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194318" y="4270996"/>
            <a:ext cx="65434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CD5-PE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4087652" y="3249036"/>
            <a:ext cx="119455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IgM-PerCP-Cy5.5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1819816" y="3165720"/>
            <a:ext cx="88838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CD138-APC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3666" y="4270997"/>
            <a:ext cx="990977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GL-7 – BV421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53274" y="4270996"/>
            <a:ext cx="1029449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IgD</a:t>
            </a:r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APC-H7 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-242037" y="3141674"/>
            <a:ext cx="84029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CD24-FITC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62769" y="2192621"/>
            <a:ext cx="112883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CD19 – PE-Cy7 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04105" y="2194701"/>
            <a:ext cx="106792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Aqua Live dead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58827" y="2192621"/>
            <a:ext cx="857927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 scatter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16200000">
            <a:off x="-321378" y="1169708"/>
            <a:ext cx="1072730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scatter</a:t>
            </a:r>
            <a:endParaRPr lang="en-GB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50920" y="7412"/>
            <a:ext cx="59995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Analysis of splenocytes Day 42 post –immunization.</a:t>
            </a:r>
          </a:p>
        </p:txBody>
      </p:sp>
    </p:spTree>
    <p:extLst>
      <p:ext uri="{BB962C8B-B14F-4D97-AF65-F5344CB8AC3E}">
        <p14:creationId xmlns:p14="http://schemas.microsoft.com/office/powerpoint/2010/main" val="2259842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533" y="140677"/>
            <a:ext cx="63405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of splenocytes Day 42 post –immunization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All mice in this study are on the C57BL/6 (B6) genetic background and s</a:t>
            </a:r>
            <a:r>
              <a:rPr lang="en-GB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plenocytes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were isolated from dissected spleens at Day 42 post initial immunisation (14 days after boost) through crushing between 2 frosted glass slides and resuspension to 15ml in ice cold RPMI. After washing cells were placed in FBS containing 10% DMSO and cooled to -80C for storage. At a later date, tubes were rapidly defrosted under running hot water and the contents placed into 20mls room temperature RPMI. Tubes were centrifuge at 300g at 4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 for 5min and then suspended in 20ml ice cold RPMI. After counting,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cells were adjusted to 1x10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/ml and pelleted. Cells were suspended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 PBS/1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% BSA/1mM EDTA/0.01%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en-GB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Azide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(Flow buffer) supplemented with BD cell staining buffer, 1µg/ml of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Fc Block solution (anti-CD16/32 BD) and Aqua live dead according to manufacturer’s instructions (BD &amp;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Invitrogen, respectively). After i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ncubation for at least 15min, 100µl of cells in this mixture were mixed with 100µl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of antibody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mix and incubated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ice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in the dark for 30min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The antibody mix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was CD24-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FITC,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CD5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– PE,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Biotin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CD138 followed by SA-APC, IgM-PerCP-Cy5.5, CD19-PE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cy7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IgD-APC-H7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and GL-7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BV421.  Cells were w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ashed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3x 300g at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 and cells were suspended in flow buffer containing 2% PFA. Compensation beads (BD Biosciences) were used according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to manufacturer’s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guidance to allow the </a:t>
            </a:r>
            <a:r>
              <a:rPr lang="en-GB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FACSCanto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to be set up and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5000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CD19</a:t>
            </a:r>
            <a:r>
              <a:rPr lang="en-GB" sz="10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events were collected. Analysis of the flow cytometry data was carried out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using FCS express 6 (De novo Software) followed by plotting and statistical analysis in </a:t>
            </a:r>
            <a:r>
              <a:rPr lang="en-GB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GraphPad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Prism7. (A). Shows representative plots and flow cytometry analysis tree. (B) Percentage of splenocytes in the lymphocyte gate as determined by forward and side scatter profile. (C) Percentage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CD19</a:t>
            </a:r>
            <a:r>
              <a:rPr lang="en-GB" sz="10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IgM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lo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IgD</a:t>
            </a:r>
            <a:r>
              <a:rPr lang="en-GB" sz="1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(follicular B) cells in the lymphocyte gate. (D). Percentage of CD19+GL-7+ (activated germinal centre) cells in the lymphocyte gate and (E) Percentage of CD19+CD138+ (plasma) cells in the lymphocyte gate. Overall, this data suggests ensilication of TTCF has no major influence on B cell numbers or immune response per se. Only the plasma cell population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was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at a significantly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lower percentage 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 response to the denatured (native + heated) TTCF after immunisation when compared to native TTCF, ensilicated and released TCCF (ensilicated) or ensilicated, heated and then released (ensilicated + heated) TTCF.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178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495</Words>
  <Application>Microsoft Office PowerPoint</Application>
  <PresentationFormat>A4 Paper (210x297 mm)</PresentationFormat>
  <Paragraphs>14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Prism 7</vt:lpstr>
      <vt:lpstr>PowerPoint Presentation</vt:lpstr>
      <vt:lpstr>PowerPoint Presentation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Marchbank</dc:creator>
  <cp:lastModifiedBy>Kevin Marchbank</cp:lastModifiedBy>
  <cp:revision>12</cp:revision>
  <dcterms:created xsi:type="dcterms:W3CDTF">2018-03-08T15:52:30Z</dcterms:created>
  <dcterms:modified xsi:type="dcterms:W3CDTF">2018-03-09T12:30:17Z</dcterms:modified>
</cp:coreProperties>
</file>