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6"/>
  </p:notesMasterIdLst>
  <p:sldIdLst>
    <p:sldId id="256" r:id="rId2"/>
    <p:sldId id="267" r:id="rId3"/>
    <p:sldId id="258" r:id="rId4"/>
    <p:sldId id="264" r:id="rId5"/>
    <p:sldId id="288" r:id="rId6"/>
    <p:sldId id="289" r:id="rId7"/>
    <p:sldId id="259" r:id="rId8"/>
    <p:sldId id="287" r:id="rId9"/>
    <p:sldId id="271" r:id="rId10"/>
    <p:sldId id="269" r:id="rId11"/>
    <p:sldId id="270" r:id="rId12"/>
    <p:sldId id="260" r:id="rId13"/>
    <p:sldId id="261"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772" autoAdjust="0"/>
  </p:normalViewPr>
  <p:slideViewPr>
    <p:cSldViewPr snapToGrid="0" snapToObjects="1">
      <p:cViewPr>
        <p:scale>
          <a:sx n="83" d="100"/>
          <a:sy n="83" d="100"/>
        </p:scale>
        <p:origin x="-738"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82C5D-EAB6-2742-95DA-480C852F0B03}" type="datetimeFigureOut">
              <a:rPr lang="en-GB" smtClean="0"/>
              <a:t>14/08/2020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4D7EB-9814-584A-A628-5700C18ADAB5}" type="slidenum">
              <a:rPr lang="en-GB" smtClean="0"/>
              <a:t>‹#›</a:t>
            </a:fld>
            <a:endParaRPr lang="en-GB"/>
          </a:p>
        </p:txBody>
      </p:sp>
    </p:spTree>
    <p:extLst>
      <p:ext uri="{BB962C8B-B14F-4D97-AF65-F5344CB8AC3E}">
        <p14:creationId xmlns:p14="http://schemas.microsoft.com/office/powerpoint/2010/main" val="74995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77839200@N00/432917799"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77839200@N0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nc-sa/2.0/?ref=ccsearch&amp;atype=rich" TargetMode="External"/><Relationship Id="rId3" Type="http://schemas.openxmlformats.org/officeDocument/2006/relationships/hyperlink" Target="https://www.flickr.com/photos/13476480@N07/15397787460" TargetMode="External"/><Relationship Id="rId7" Type="http://schemas.openxmlformats.org/officeDocument/2006/relationships/hyperlink" Target="https://www.flickr.com/photos/77839200@N0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flickr.com/photos/77839200@N00/432917799" TargetMode="External"/><Relationship Id="rId11" Type="http://schemas.openxmlformats.org/officeDocument/2006/relationships/hyperlink" Target="https://creativecommons.org/licenses/by-nc-nd/2.0/?ref=ccsearch&amp;atype=rich" TargetMode="External"/><Relationship Id="rId5" Type="http://schemas.openxmlformats.org/officeDocument/2006/relationships/hyperlink" Target="https://creativecommons.org/licenses/by/2.0/?ref=ccsearch&amp;atype=rich" TargetMode="External"/><Relationship Id="rId10" Type="http://schemas.openxmlformats.org/officeDocument/2006/relationships/hyperlink" Target="https://www.flickr.com/photos/37996618077@N01" TargetMode="External"/><Relationship Id="rId4" Type="http://schemas.openxmlformats.org/officeDocument/2006/relationships/hyperlink" Target="https://www.flickr.com/people/13476480@N07/" TargetMode="External"/><Relationship Id="rId9" Type="http://schemas.openxmlformats.org/officeDocument/2006/relationships/hyperlink" Target="https://www.flickr.com/photos/37996618077@N01/15786291047"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reativecommons.org/licenses/by-nc-nd/2.0/?ref=ccsearch&amp;atype=rich" TargetMode="External"/><Relationship Id="rId3" Type="http://schemas.openxmlformats.org/officeDocument/2006/relationships/hyperlink" Target="https://www.flickr.com/photos/13476480@N07/15397787460" TargetMode="External"/><Relationship Id="rId7" Type="http://schemas.openxmlformats.org/officeDocument/2006/relationships/hyperlink" Target="https://www.flickr.com/photos/37996618077@N0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flickr.com/photos/37996618077@N01/15786291047" TargetMode="Externa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eople/13476480@N0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4D7EB-9814-584A-A628-5700C18ADAB5}" type="slidenum">
              <a:rPr lang="en-GB" smtClean="0"/>
              <a:t>1</a:t>
            </a:fld>
            <a:endParaRPr lang="en-GB"/>
          </a:p>
        </p:txBody>
      </p:sp>
    </p:spTree>
    <p:extLst>
      <p:ext uri="{BB962C8B-B14F-4D97-AF65-F5344CB8AC3E}">
        <p14:creationId xmlns:p14="http://schemas.microsoft.com/office/powerpoint/2010/main" val="350268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cap="none" dirty="0" smtClean="0">
                <a:solidFill>
                  <a:schemeClr val="tx1"/>
                </a:solidFill>
                <a:effectLst/>
                <a:latin typeface="+mn-lt"/>
                <a:ea typeface="+mn-ea"/>
                <a:cs typeface="+mn-cs"/>
              </a:rPr>
              <a:t>Car</a:t>
            </a:r>
            <a:r>
              <a:rPr lang="en-GB" sz="1200" b="0" i="1" u="none" strike="noStrike" kern="1200" cap="none" baseline="0" dirty="0" smtClean="0">
                <a:solidFill>
                  <a:schemeClr val="tx1"/>
                </a:solidFill>
                <a:effectLst/>
                <a:latin typeface="+mn-lt"/>
                <a:ea typeface="+mn-ea"/>
                <a:cs typeface="+mn-cs"/>
              </a:rPr>
              <a:t> share sign: </a:t>
            </a:r>
            <a:r>
              <a:rPr lang="en-GB" sz="1200" b="0" i="1" u="none" strike="noStrike" kern="1200" dirty="0" smtClean="0">
                <a:solidFill>
                  <a:schemeClr val="tx1"/>
                </a:solidFill>
                <a:effectLst/>
                <a:latin typeface="+mn-lt"/>
                <a:ea typeface="+mn-ea"/>
                <a:cs typeface="+mn-cs"/>
                <a:hlinkClick r:id="rId3"/>
              </a:rPr>
              <a:t>"IMG_0606.JPG"</a:t>
            </a:r>
            <a:r>
              <a:rPr lang="en-GB" sz="1200" b="0" i="1" kern="1200" dirty="0" smtClean="0">
                <a:solidFill>
                  <a:schemeClr val="tx1"/>
                </a:solidFill>
                <a:effectLst/>
                <a:latin typeface="+mn-lt"/>
                <a:ea typeface="+mn-ea"/>
                <a:cs typeface="+mn-cs"/>
              </a:rPr>
              <a:t> by </a:t>
            </a:r>
            <a:r>
              <a:rPr lang="en-GB" sz="1200" b="0" i="1" u="none" strike="noStrike" kern="1200" dirty="0" smtClean="0">
                <a:solidFill>
                  <a:schemeClr val="tx1"/>
                </a:solidFill>
                <a:effectLst/>
                <a:latin typeface="+mn-lt"/>
                <a:ea typeface="+mn-ea"/>
                <a:cs typeface="+mn-cs"/>
                <a:hlinkClick r:id="rId4"/>
              </a:rPr>
              <a:t>Blue </a:t>
            </a:r>
            <a:r>
              <a:rPr lang="en-GB" sz="1200" b="0" i="1" u="none" strike="noStrike" kern="1200" dirty="0" err="1" smtClean="0">
                <a:solidFill>
                  <a:schemeClr val="tx1"/>
                </a:solidFill>
                <a:effectLst/>
                <a:latin typeface="+mn-lt"/>
                <a:ea typeface="+mn-ea"/>
                <a:cs typeface="+mn-cs"/>
                <a:hlinkClick r:id="rId4"/>
              </a:rPr>
              <a:t>Grama</a:t>
            </a:r>
            <a:r>
              <a:rPr lang="en-GB" sz="1200" b="0" i="1" kern="1200" dirty="0" smtClean="0">
                <a:solidFill>
                  <a:schemeClr val="tx1"/>
                </a:solidFill>
                <a:effectLst/>
                <a:latin typeface="+mn-lt"/>
                <a:ea typeface="+mn-ea"/>
                <a:cs typeface="+mn-cs"/>
              </a:rPr>
              <a:t> is licensed under </a:t>
            </a:r>
            <a:r>
              <a:rPr lang="en-GB" sz="1200" b="0" i="1" u="none" strike="noStrike" kern="1200" cap="all" dirty="0" smtClean="0">
                <a:solidFill>
                  <a:schemeClr val="tx1"/>
                </a:solidFill>
                <a:effectLst/>
                <a:latin typeface="+mn-lt"/>
                <a:ea typeface="+mn-ea"/>
                <a:cs typeface="+mn-cs"/>
                <a:hlinkClick r:id="rId5"/>
              </a:rPr>
              <a:t>CC BY-NC-SA 2.0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en-GB" sz="1200" b="0" i="1" u="none" strike="noStrike" kern="1200" cap="none"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574D7EB-9814-584A-A628-5700C18ADAB5}" type="slidenum">
              <a:rPr lang="en-GB" smtClean="0"/>
              <a:t>11</a:t>
            </a:fld>
            <a:endParaRPr lang="en-GB"/>
          </a:p>
        </p:txBody>
      </p:sp>
    </p:spTree>
    <p:extLst>
      <p:ext uri="{BB962C8B-B14F-4D97-AF65-F5344CB8AC3E}">
        <p14:creationId xmlns:p14="http://schemas.microsoft.com/office/powerpoint/2010/main" val="220681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main activity of the workshop – With this definition of sustainability in </a:t>
            </a:r>
            <a:r>
              <a:rPr lang="en-GB" dirty="0" smtClean="0"/>
              <a:t>mind,</a:t>
            </a:r>
            <a:r>
              <a:rPr lang="en-GB" baseline="0" dirty="0" smtClean="0"/>
              <a:t> i</a:t>
            </a:r>
            <a:r>
              <a:rPr lang="en-GB" dirty="0" smtClean="0"/>
              <a:t>n </a:t>
            </a:r>
            <a:r>
              <a:rPr lang="en-GB" dirty="0"/>
              <a:t>groups, think of ways in which sustainability is already incorporated into the curriculum in your course (if any) and ways you would embed sustainability into the curriculum of your </a:t>
            </a:r>
            <a:r>
              <a:rPr lang="en-GB" dirty="0" smtClean="0"/>
              <a:t>course.</a:t>
            </a:r>
            <a:endParaRPr lang="en-GB" dirty="0"/>
          </a:p>
        </p:txBody>
      </p:sp>
      <p:sp>
        <p:nvSpPr>
          <p:cNvPr id="4" name="Slide Number Placeholder 3"/>
          <p:cNvSpPr>
            <a:spLocks noGrp="1"/>
          </p:cNvSpPr>
          <p:nvPr>
            <p:ph type="sldNum" sz="quarter" idx="5"/>
          </p:nvPr>
        </p:nvSpPr>
        <p:spPr/>
        <p:txBody>
          <a:bodyPr/>
          <a:lstStyle/>
          <a:p>
            <a:fld id="{3574D7EB-9814-584A-A628-5700C18ADAB5}" type="slidenum">
              <a:rPr lang="en-GB" smtClean="0"/>
              <a:t>12</a:t>
            </a:fld>
            <a:endParaRPr lang="en-GB"/>
          </a:p>
        </p:txBody>
      </p:sp>
    </p:spTree>
    <p:extLst>
      <p:ext uri="{BB962C8B-B14F-4D97-AF65-F5344CB8AC3E}">
        <p14:creationId xmlns:p14="http://schemas.microsoft.com/office/powerpoint/2010/main" val="285893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 I Sustainable activity – QR code linked to the WWF carbon footprint calculator. </a:t>
            </a:r>
          </a:p>
        </p:txBody>
      </p:sp>
      <p:sp>
        <p:nvSpPr>
          <p:cNvPr id="4" name="Slide Number Placeholder 3"/>
          <p:cNvSpPr>
            <a:spLocks noGrp="1"/>
          </p:cNvSpPr>
          <p:nvPr>
            <p:ph type="sldNum" sz="quarter" idx="5"/>
          </p:nvPr>
        </p:nvSpPr>
        <p:spPr/>
        <p:txBody>
          <a:bodyPr/>
          <a:lstStyle/>
          <a:p>
            <a:fld id="{3574D7EB-9814-584A-A628-5700C18ADAB5}" type="slidenum">
              <a:rPr lang="en-GB" smtClean="0"/>
              <a:t>13</a:t>
            </a:fld>
            <a:endParaRPr lang="en-GB"/>
          </a:p>
        </p:txBody>
      </p:sp>
    </p:spTree>
    <p:extLst>
      <p:ext uri="{BB962C8B-B14F-4D97-AF65-F5344CB8AC3E}">
        <p14:creationId xmlns:p14="http://schemas.microsoft.com/office/powerpoint/2010/main" val="378470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first word/phrase that comes to mind when you hear the word </a:t>
            </a:r>
            <a:r>
              <a:rPr lang="en-GB"/>
              <a:t>'Sustainability</a:t>
            </a:r>
            <a:r>
              <a:rPr lang="en-GB" smtClean="0"/>
              <a:t>'</a:t>
            </a:r>
            <a:endParaRPr lang="en-GB" dirty="0"/>
          </a:p>
        </p:txBody>
      </p:sp>
      <p:sp>
        <p:nvSpPr>
          <p:cNvPr id="4" name="Slide Number Placeholder 3"/>
          <p:cNvSpPr>
            <a:spLocks noGrp="1"/>
          </p:cNvSpPr>
          <p:nvPr>
            <p:ph type="sldNum" sz="quarter" idx="5"/>
          </p:nvPr>
        </p:nvSpPr>
        <p:spPr/>
        <p:txBody>
          <a:bodyPr/>
          <a:lstStyle/>
          <a:p>
            <a:fld id="{3574D7EB-9814-584A-A628-5700C18ADAB5}" type="slidenum">
              <a:rPr lang="en-GB" smtClean="0"/>
              <a:t>2</a:t>
            </a:fld>
            <a:endParaRPr lang="en-GB"/>
          </a:p>
        </p:txBody>
      </p:sp>
    </p:spTree>
    <p:extLst>
      <p:ext uri="{BB962C8B-B14F-4D97-AF65-F5344CB8AC3E}">
        <p14:creationId xmlns:p14="http://schemas.microsoft.com/office/powerpoint/2010/main" val="156453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a:t>
            </a:r>
            <a:r>
              <a:rPr lang="en-GB" dirty="0"/>
              <a:t>amount of you have selected words/phrases relating to the environment) Sustainability is so much more than that. Sustainability in a broader sense covers three main areas, known as pillars. These are Social, Environment and Economic and form the basis for the 17 UN development goals…</a:t>
            </a:r>
          </a:p>
        </p:txBody>
      </p:sp>
      <p:sp>
        <p:nvSpPr>
          <p:cNvPr id="4" name="Slide Number Placeholder 3"/>
          <p:cNvSpPr>
            <a:spLocks noGrp="1"/>
          </p:cNvSpPr>
          <p:nvPr>
            <p:ph type="sldNum" sz="quarter" idx="5"/>
          </p:nvPr>
        </p:nvSpPr>
        <p:spPr/>
        <p:txBody>
          <a:bodyPr/>
          <a:lstStyle/>
          <a:p>
            <a:fld id="{3574D7EB-9814-584A-A628-5700C18ADAB5}" type="slidenum">
              <a:rPr lang="en-GB" smtClean="0"/>
              <a:t>3</a:t>
            </a:fld>
            <a:endParaRPr lang="en-GB"/>
          </a:p>
        </p:txBody>
      </p:sp>
    </p:spTree>
    <p:extLst>
      <p:ext uri="{BB962C8B-B14F-4D97-AF65-F5344CB8AC3E}">
        <p14:creationId xmlns:p14="http://schemas.microsoft.com/office/powerpoint/2010/main" val="426761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4D7EB-9814-584A-A628-5700C18ADAB5}" type="slidenum">
              <a:rPr lang="en-GB" smtClean="0"/>
              <a:t>4</a:t>
            </a:fld>
            <a:endParaRPr lang="en-GB"/>
          </a:p>
        </p:txBody>
      </p:sp>
    </p:spTree>
    <p:extLst>
      <p:ext uri="{BB962C8B-B14F-4D97-AF65-F5344CB8AC3E}">
        <p14:creationId xmlns:p14="http://schemas.microsoft.com/office/powerpoint/2010/main" val="170418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4D7EB-9814-584A-A628-5700C18ADAB5}" type="slidenum">
              <a:rPr lang="en-GB" smtClean="0"/>
              <a:t>5</a:t>
            </a:fld>
            <a:endParaRPr lang="en-GB"/>
          </a:p>
        </p:txBody>
      </p:sp>
    </p:spTree>
    <p:extLst>
      <p:ext uri="{BB962C8B-B14F-4D97-AF65-F5344CB8AC3E}">
        <p14:creationId xmlns:p14="http://schemas.microsoft.com/office/powerpoint/2010/main" val="135590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4D7EB-9814-584A-A628-5700C18ADAB5}" type="slidenum">
              <a:rPr lang="en-GB" smtClean="0"/>
              <a:t>6</a:t>
            </a:fld>
            <a:endParaRPr lang="en-GB"/>
          </a:p>
        </p:txBody>
      </p:sp>
    </p:spTree>
    <p:extLst>
      <p:ext uri="{BB962C8B-B14F-4D97-AF65-F5344CB8AC3E}">
        <p14:creationId xmlns:p14="http://schemas.microsoft.com/office/powerpoint/2010/main" val="133928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goals were created in 2015 with the aim of achieving each of them by 2030. Sustainability relating to curriculum transformation at the university is based on these 17 goals, with each of them falling in at least one of the 3 pillars of sustainability. (Read out each of the goals) Link them to the SDGs in Action App</a:t>
            </a:r>
          </a:p>
        </p:txBody>
      </p:sp>
      <p:sp>
        <p:nvSpPr>
          <p:cNvPr id="4" name="Slide Number Placeholder 3"/>
          <p:cNvSpPr>
            <a:spLocks noGrp="1"/>
          </p:cNvSpPr>
          <p:nvPr>
            <p:ph type="sldNum" sz="quarter" idx="5"/>
          </p:nvPr>
        </p:nvSpPr>
        <p:spPr/>
        <p:txBody>
          <a:bodyPr/>
          <a:lstStyle/>
          <a:p>
            <a:fld id="{3574D7EB-9814-584A-A628-5700C18ADAB5}" type="slidenum">
              <a:rPr lang="en-GB" smtClean="0"/>
              <a:t>7</a:t>
            </a:fld>
            <a:endParaRPr lang="en-GB"/>
          </a:p>
        </p:txBody>
      </p:sp>
    </p:spTree>
    <p:extLst>
      <p:ext uri="{BB962C8B-B14F-4D97-AF65-F5344CB8AC3E}">
        <p14:creationId xmlns:p14="http://schemas.microsoft.com/office/powerpoint/2010/main" val="411625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Tables containing images asking ‘Is this sustainable?’ Images range from a personal level to a world wide issue. Ask what could be done to make the image more sustainable? And which one of the Sustainable development goals it relates to? This will allow students to gain a better understanding of each of the goals. Are they social, economic, environmental? Mixture of more than one</a:t>
            </a:r>
            <a:r>
              <a:rPr lang="en-GB" dirty="0" smtClean="0"/>
              <a:t>?</a:t>
            </a:r>
          </a:p>
          <a:p>
            <a:endParaRPr lang="en-GB" dirty="0" smtClean="0"/>
          </a:p>
          <a:p>
            <a:r>
              <a:rPr lang="en-GB" dirty="0" smtClean="0"/>
              <a:t>Population graph: </a:t>
            </a:r>
            <a:r>
              <a:rPr lang="de-DE" dirty="0" smtClean="0"/>
              <a:t>Source: Allianz SE; United Nations World Population Prospects, Deutsche Stiftung Weltbevölkerung http://knowledge.allianz.com/?799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de-DE" dirty="0" smtClean="0"/>
          </a:p>
          <a:p>
            <a:r>
              <a:rPr lang="de-DE" dirty="0" smtClean="0"/>
              <a:t>Dirty water image: </a:t>
            </a:r>
            <a:r>
              <a:rPr lang="en-GB" sz="1200" b="0" i="1" u="none" strike="noStrike" kern="1200" dirty="0" smtClean="0">
                <a:solidFill>
                  <a:schemeClr val="tx1"/>
                </a:solidFill>
                <a:effectLst/>
                <a:latin typeface="+mn-lt"/>
                <a:ea typeface="+mn-ea"/>
                <a:cs typeface="+mn-cs"/>
                <a:hlinkClick r:id="rId3"/>
              </a:rPr>
              <a:t>"</a:t>
            </a:r>
            <a:r>
              <a:rPr lang="en-GB" sz="1200" b="0" i="1" u="none" strike="noStrike" kern="1200" dirty="0" err="1" smtClean="0">
                <a:solidFill>
                  <a:schemeClr val="tx1"/>
                </a:solidFill>
                <a:effectLst/>
                <a:latin typeface="+mn-lt"/>
                <a:ea typeface="+mn-ea"/>
                <a:cs typeface="+mn-cs"/>
                <a:hlinkClick r:id="rId3"/>
              </a:rPr>
              <a:t>Hué</a:t>
            </a:r>
            <a:r>
              <a:rPr lang="en-GB" sz="1200" b="0" i="1" u="none" strike="noStrike" kern="1200" dirty="0" smtClean="0">
                <a:solidFill>
                  <a:schemeClr val="tx1"/>
                </a:solidFill>
                <a:effectLst/>
                <a:latin typeface="+mn-lt"/>
                <a:ea typeface="+mn-ea"/>
                <a:cs typeface="+mn-cs"/>
                <a:hlinkClick r:id="rId3"/>
              </a:rPr>
              <a:t> - </a:t>
            </a:r>
            <a:r>
              <a:rPr lang="en-GB" sz="1200" b="0" i="1" u="none" strike="noStrike" kern="1200" dirty="0" err="1" smtClean="0">
                <a:solidFill>
                  <a:schemeClr val="tx1"/>
                </a:solidFill>
                <a:effectLst/>
                <a:latin typeface="+mn-lt"/>
                <a:ea typeface="+mn-ea"/>
                <a:cs typeface="+mn-cs"/>
                <a:hlinkClick r:id="rId3"/>
              </a:rPr>
              <a:t>Lavandières</a:t>
            </a:r>
            <a:r>
              <a:rPr lang="en-GB" sz="1200" b="0" i="1" u="none" strike="noStrike" kern="1200" dirty="0" smtClean="0">
                <a:solidFill>
                  <a:schemeClr val="tx1"/>
                </a:solidFill>
                <a:effectLst/>
                <a:latin typeface="+mn-lt"/>
                <a:ea typeface="+mn-ea"/>
                <a:cs typeface="+mn-cs"/>
                <a:hlinkClick r:id="rId3"/>
              </a:rPr>
              <a:t> 1953"</a:t>
            </a:r>
            <a:r>
              <a:rPr lang="en-GB" sz="1200" b="0" i="1" kern="1200" dirty="0" smtClean="0">
                <a:solidFill>
                  <a:schemeClr val="tx1"/>
                </a:solidFill>
                <a:effectLst/>
                <a:latin typeface="+mn-lt"/>
                <a:ea typeface="+mn-ea"/>
                <a:cs typeface="+mn-cs"/>
              </a:rPr>
              <a:t> by </a:t>
            </a:r>
            <a:r>
              <a:rPr lang="en-GB" sz="1200" b="0" i="1" u="none" strike="noStrike" kern="1200" dirty="0" err="1" smtClean="0">
                <a:solidFill>
                  <a:schemeClr val="tx1"/>
                </a:solidFill>
                <a:effectLst/>
                <a:latin typeface="+mn-lt"/>
                <a:ea typeface="+mn-ea"/>
                <a:cs typeface="+mn-cs"/>
                <a:hlinkClick r:id="rId4"/>
              </a:rPr>
              <a:t>manhhai</a:t>
            </a:r>
            <a:r>
              <a:rPr lang="en-GB" sz="1200" b="0" i="1" kern="1200" dirty="0" smtClean="0">
                <a:solidFill>
                  <a:schemeClr val="tx1"/>
                </a:solidFill>
                <a:effectLst/>
                <a:latin typeface="+mn-lt"/>
                <a:ea typeface="+mn-ea"/>
                <a:cs typeface="+mn-cs"/>
              </a:rPr>
              <a:t> is licensed under </a:t>
            </a:r>
            <a:r>
              <a:rPr lang="en-GB" sz="1200" b="0" i="1" u="none" strike="noStrike" kern="1200" cap="all" dirty="0" smtClean="0">
                <a:solidFill>
                  <a:schemeClr val="tx1"/>
                </a:solidFill>
                <a:effectLst/>
                <a:latin typeface="+mn-lt"/>
                <a:ea typeface="+mn-ea"/>
                <a:cs typeface="+mn-cs"/>
                <a:hlinkClick r:id="rId5"/>
              </a:rPr>
              <a:t>CC BY 2.0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en-GB" sz="1200" b="0" i="1" u="none" strike="noStrike" kern="1200" cap="none" dirty="0" smtClean="0">
              <a:solidFill>
                <a:schemeClr val="tx1"/>
              </a:solidFill>
              <a:effectLst/>
              <a:latin typeface="+mn-lt"/>
              <a:ea typeface="+mn-ea"/>
              <a:cs typeface="+mn-cs"/>
            </a:endParaRPr>
          </a:p>
          <a:p>
            <a:r>
              <a:rPr lang="en-GB" sz="1200" b="0" i="1" u="none" strike="noStrike" kern="1200" cap="none" dirty="0" smtClean="0">
                <a:solidFill>
                  <a:schemeClr val="tx1"/>
                </a:solidFill>
                <a:effectLst/>
                <a:latin typeface="+mn-lt"/>
                <a:ea typeface="+mn-ea"/>
                <a:cs typeface="+mn-cs"/>
              </a:rPr>
              <a:t>Car</a:t>
            </a:r>
            <a:r>
              <a:rPr lang="en-GB" sz="1200" b="0" i="1" u="none" strike="noStrike" kern="1200" cap="none" baseline="0" dirty="0" smtClean="0">
                <a:solidFill>
                  <a:schemeClr val="tx1"/>
                </a:solidFill>
                <a:effectLst/>
                <a:latin typeface="+mn-lt"/>
                <a:ea typeface="+mn-ea"/>
                <a:cs typeface="+mn-cs"/>
              </a:rPr>
              <a:t> share sign: </a:t>
            </a:r>
            <a:r>
              <a:rPr lang="en-GB" sz="1200" b="0" i="1" u="none" strike="noStrike" kern="1200" dirty="0" smtClean="0">
                <a:solidFill>
                  <a:schemeClr val="tx1"/>
                </a:solidFill>
                <a:effectLst/>
                <a:latin typeface="+mn-lt"/>
                <a:ea typeface="+mn-ea"/>
                <a:cs typeface="+mn-cs"/>
                <a:hlinkClick r:id="rId6"/>
              </a:rPr>
              <a:t>"IMG_0606.JPG"</a:t>
            </a:r>
            <a:r>
              <a:rPr lang="en-GB" sz="1200" b="0" i="1" kern="1200" dirty="0" smtClean="0">
                <a:solidFill>
                  <a:schemeClr val="tx1"/>
                </a:solidFill>
                <a:effectLst/>
                <a:latin typeface="+mn-lt"/>
                <a:ea typeface="+mn-ea"/>
                <a:cs typeface="+mn-cs"/>
              </a:rPr>
              <a:t> by </a:t>
            </a:r>
            <a:r>
              <a:rPr lang="en-GB" sz="1200" b="0" i="1" u="none" strike="noStrike" kern="1200" dirty="0" smtClean="0">
                <a:solidFill>
                  <a:schemeClr val="tx1"/>
                </a:solidFill>
                <a:effectLst/>
                <a:latin typeface="+mn-lt"/>
                <a:ea typeface="+mn-ea"/>
                <a:cs typeface="+mn-cs"/>
                <a:hlinkClick r:id="rId7"/>
              </a:rPr>
              <a:t>Blue </a:t>
            </a:r>
            <a:r>
              <a:rPr lang="en-GB" sz="1200" b="0" i="1" u="none" strike="noStrike" kern="1200" dirty="0" err="1" smtClean="0">
                <a:solidFill>
                  <a:schemeClr val="tx1"/>
                </a:solidFill>
                <a:effectLst/>
                <a:latin typeface="+mn-lt"/>
                <a:ea typeface="+mn-ea"/>
                <a:cs typeface="+mn-cs"/>
                <a:hlinkClick r:id="rId7"/>
              </a:rPr>
              <a:t>Grama</a:t>
            </a:r>
            <a:r>
              <a:rPr lang="en-GB" sz="1200" b="0" i="1" kern="1200" dirty="0" smtClean="0">
                <a:solidFill>
                  <a:schemeClr val="tx1"/>
                </a:solidFill>
                <a:effectLst/>
                <a:latin typeface="+mn-lt"/>
                <a:ea typeface="+mn-ea"/>
                <a:cs typeface="+mn-cs"/>
              </a:rPr>
              <a:t> is licensed under </a:t>
            </a:r>
            <a:r>
              <a:rPr lang="en-GB" sz="1200" b="0" i="1" u="none" strike="noStrike" kern="1200" cap="all" dirty="0" smtClean="0">
                <a:solidFill>
                  <a:schemeClr val="tx1"/>
                </a:solidFill>
                <a:effectLst/>
                <a:latin typeface="+mn-lt"/>
                <a:ea typeface="+mn-ea"/>
                <a:cs typeface="+mn-cs"/>
                <a:hlinkClick r:id="rId8"/>
              </a:rPr>
              <a:t>CC BY-NC-SA 2.0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en-GB" sz="1200" b="0" i="1" u="none" strike="noStrike" kern="1200" cap="none" dirty="0" smtClean="0">
              <a:solidFill>
                <a:schemeClr val="tx1"/>
              </a:solidFill>
              <a:effectLst/>
              <a:latin typeface="+mn-lt"/>
              <a:ea typeface="+mn-ea"/>
              <a:cs typeface="+mn-cs"/>
            </a:endParaRPr>
          </a:p>
          <a:p>
            <a:r>
              <a:rPr lang="en-GB" sz="1200" b="0" i="1" u="none" strike="noStrike" kern="1200" dirty="0" smtClean="0">
                <a:solidFill>
                  <a:schemeClr val="tx1"/>
                </a:solidFill>
                <a:effectLst/>
                <a:latin typeface="+mn-lt"/>
                <a:ea typeface="+mn-ea"/>
                <a:cs typeface="+mn-cs"/>
                <a:hlinkClick r:id="rId9"/>
              </a:rPr>
              <a:t>"Coral reef"</a:t>
            </a:r>
            <a:r>
              <a:rPr lang="en-GB" sz="1200" b="0" i="1" kern="1200" dirty="0" smtClean="0">
                <a:solidFill>
                  <a:schemeClr val="tx1"/>
                </a:solidFill>
                <a:effectLst/>
                <a:latin typeface="+mn-lt"/>
                <a:ea typeface="+mn-ea"/>
                <a:cs typeface="+mn-cs"/>
              </a:rPr>
              <a:t> by </a:t>
            </a:r>
            <a:r>
              <a:rPr lang="en-GB" sz="1200" b="0" i="1" u="none" strike="noStrike" kern="1200" dirty="0" smtClean="0">
                <a:solidFill>
                  <a:schemeClr val="tx1"/>
                </a:solidFill>
                <a:effectLst/>
                <a:latin typeface="+mn-lt"/>
                <a:ea typeface="+mn-ea"/>
                <a:cs typeface="+mn-cs"/>
                <a:hlinkClick r:id="rId10"/>
              </a:rPr>
              <a:t>Jen R</a:t>
            </a:r>
            <a:r>
              <a:rPr lang="en-GB" sz="1200" b="0" i="1" kern="1200" dirty="0" smtClean="0">
                <a:solidFill>
                  <a:schemeClr val="tx1"/>
                </a:solidFill>
                <a:effectLst/>
                <a:latin typeface="+mn-lt"/>
                <a:ea typeface="+mn-ea"/>
                <a:cs typeface="+mn-cs"/>
              </a:rPr>
              <a:t> is licensed under </a:t>
            </a:r>
            <a:r>
              <a:rPr lang="en-GB" sz="1200" b="0" i="1" u="none" strike="noStrike" kern="1200" cap="all" dirty="0" smtClean="0">
                <a:solidFill>
                  <a:schemeClr val="tx1"/>
                </a:solidFill>
                <a:effectLst/>
                <a:latin typeface="+mn-lt"/>
                <a:ea typeface="+mn-ea"/>
                <a:cs typeface="+mn-cs"/>
                <a:hlinkClick r:id="rId11"/>
              </a:rPr>
              <a:t>CC BY-NC-ND 2.0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de-DE" dirty="0" smtClean="0"/>
          </a:p>
        </p:txBody>
      </p:sp>
      <p:sp>
        <p:nvSpPr>
          <p:cNvPr id="4" name="Slide Number Placeholder 3"/>
          <p:cNvSpPr>
            <a:spLocks noGrp="1"/>
          </p:cNvSpPr>
          <p:nvPr>
            <p:ph type="sldNum" sz="quarter" idx="5"/>
          </p:nvPr>
        </p:nvSpPr>
        <p:spPr/>
        <p:txBody>
          <a:bodyPr/>
          <a:lstStyle/>
          <a:p>
            <a:fld id="{3574D7EB-9814-584A-A628-5700C18ADAB5}" type="slidenum">
              <a:rPr lang="en-GB" smtClean="0"/>
              <a:t>8</a:t>
            </a:fld>
            <a:endParaRPr lang="en-GB"/>
          </a:p>
        </p:txBody>
      </p:sp>
    </p:spTree>
    <p:extLst>
      <p:ext uri="{BB962C8B-B14F-4D97-AF65-F5344CB8AC3E}">
        <p14:creationId xmlns:p14="http://schemas.microsoft.com/office/powerpoint/2010/main" val="69933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Population graph: </a:t>
            </a:r>
            <a:r>
              <a:rPr lang="de-DE" dirty="0" smtClean="0"/>
              <a:t>Source: Allianz SE; United Nations World Population Prospects, Deutsche Stiftung Weltbevölkerung http://knowledge.allianz.com/?799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de-DE" dirty="0" smtClean="0"/>
          </a:p>
          <a:p>
            <a:r>
              <a:rPr lang="de-DE" dirty="0" smtClean="0"/>
              <a:t>Dirty water image: </a:t>
            </a:r>
            <a:r>
              <a:rPr lang="en-GB" sz="1200" b="0" i="1" u="none" strike="noStrike" kern="1200" dirty="0" smtClean="0">
                <a:solidFill>
                  <a:schemeClr val="tx1"/>
                </a:solidFill>
                <a:effectLst/>
                <a:latin typeface="+mn-lt"/>
                <a:ea typeface="+mn-ea"/>
                <a:cs typeface="+mn-cs"/>
                <a:hlinkClick r:id="rId3"/>
              </a:rPr>
              <a:t>"</a:t>
            </a:r>
            <a:r>
              <a:rPr lang="en-GB" sz="1200" b="0" i="1" u="none" strike="noStrike" kern="1200" dirty="0" err="1" smtClean="0">
                <a:solidFill>
                  <a:schemeClr val="tx1"/>
                </a:solidFill>
                <a:effectLst/>
                <a:latin typeface="+mn-lt"/>
                <a:ea typeface="+mn-ea"/>
                <a:cs typeface="+mn-cs"/>
                <a:hlinkClick r:id="rId3"/>
              </a:rPr>
              <a:t>Hué</a:t>
            </a:r>
            <a:r>
              <a:rPr lang="en-GB" sz="1200" b="0" i="1" u="none" strike="noStrike" kern="1200" dirty="0" smtClean="0">
                <a:solidFill>
                  <a:schemeClr val="tx1"/>
                </a:solidFill>
                <a:effectLst/>
                <a:latin typeface="+mn-lt"/>
                <a:ea typeface="+mn-ea"/>
                <a:cs typeface="+mn-cs"/>
                <a:hlinkClick r:id="rId3"/>
              </a:rPr>
              <a:t> - </a:t>
            </a:r>
            <a:r>
              <a:rPr lang="en-GB" sz="1200" b="0" i="1" u="none" strike="noStrike" kern="1200" dirty="0" err="1" smtClean="0">
                <a:solidFill>
                  <a:schemeClr val="tx1"/>
                </a:solidFill>
                <a:effectLst/>
                <a:latin typeface="+mn-lt"/>
                <a:ea typeface="+mn-ea"/>
                <a:cs typeface="+mn-cs"/>
                <a:hlinkClick r:id="rId3"/>
              </a:rPr>
              <a:t>Lavandières</a:t>
            </a:r>
            <a:r>
              <a:rPr lang="en-GB" sz="1200" b="0" i="1" u="none" strike="noStrike" kern="1200" dirty="0" smtClean="0">
                <a:solidFill>
                  <a:schemeClr val="tx1"/>
                </a:solidFill>
                <a:effectLst/>
                <a:latin typeface="+mn-lt"/>
                <a:ea typeface="+mn-ea"/>
                <a:cs typeface="+mn-cs"/>
                <a:hlinkClick r:id="rId3"/>
              </a:rPr>
              <a:t> 1953"</a:t>
            </a:r>
            <a:r>
              <a:rPr lang="en-GB" sz="1200" b="0" i="1" kern="1200" dirty="0" smtClean="0">
                <a:solidFill>
                  <a:schemeClr val="tx1"/>
                </a:solidFill>
                <a:effectLst/>
                <a:latin typeface="+mn-lt"/>
                <a:ea typeface="+mn-ea"/>
                <a:cs typeface="+mn-cs"/>
              </a:rPr>
              <a:t> by </a:t>
            </a:r>
            <a:r>
              <a:rPr lang="en-GB" sz="1200" b="0" i="1" u="none" strike="noStrike" kern="1200" dirty="0" err="1" smtClean="0">
                <a:solidFill>
                  <a:schemeClr val="tx1"/>
                </a:solidFill>
                <a:effectLst/>
                <a:latin typeface="+mn-lt"/>
                <a:ea typeface="+mn-ea"/>
                <a:cs typeface="+mn-cs"/>
                <a:hlinkClick r:id="rId4"/>
              </a:rPr>
              <a:t>manhhai</a:t>
            </a:r>
            <a:r>
              <a:rPr lang="en-GB" sz="1200" b="0" i="1" kern="1200" dirty="0" smtClean="0">
                <a:solidFill>
                  <a:schemeClr val="tx1"/>
                </a:solidFill>
                <a:effectLst/>
                <a:latin typeface="+mn-lt"/>
                <a:ea typeface="+mn-ea"/>
                <a:cs typeface="+mn-cs"/>
              </a:rPr>
              <a:t> is licensed under </a:t>
            </a:r>
            <a:r>
              <a:rPr lang="en-GB" sz="1200" b="0" i="1" u="none" strike="noStrike" kern="1200" cap="all" dirty="0" smtClean="0">
                <a:solidFill>
                  <a:schemeClr val="tx1"/>
                </a:solidFill>
                <a:effectLst/>
                <a:latin typeface="+mn-lt"/>
                <a:ea typeface="+mn-ea"/>
                <a:cs typeface="+mn-cs"/>
                <a:hlinkClick r:id="rId5"/>
              </a:rPr>
              <a:t>CC BY 2.0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en-GB" sz="1200" b="0" i="1" u="none" strike="noStrike" kern="1200" cap="none" dirty="0" smtClean="0">
              <a:solidFill>
                <a:schemeClr val="tx1"/>
              </a:solidFill>
              <a:effectLst/>
              <a:latin typeface="+mn-lt"/>
              <a:ea typeface="+mn-ea"/>
              <a:cs typeface="+mn-cs"/>
            </a:endParaRPr>
          </a:p>
          <a:p>
            <a:r>
              <a:rPr lang="en-GB" sz="1200" b="0" i="1" u="none" strike="noStrike" kern="1200" dirty="0" smtClean="0">
                <a:solidFill>
                  <a:schemeClr val="tx1"/>
                </a:solidFill>
                <a:effectLst/>
                <a:latin typeface="+mn-lt"/>
                <a:ea typeface="+mn-ea"/>
                <a:cs typeface="+mn-cs"/>
                <a:hlinkClick r:id="rId6"/>
              </a:rPr>
              <a:t>"Coral reef"</a:t>
            </a:r>
            <a:r>
              <a:rPr lang="en-GB" sz="1200" b="0" i="1" kern="1200" dirty="0" smtClean="0">
                <a:solidFill>
                  <a:schemeClr val="tx1"/>
                </a:solidFill>
                <a:effectLst/>
                <a:latin typeface="+mn-lt"/>
                <a:ea typeface="+mn-ea"/>
                <a:cs typeface="+mn-cs"/>
              </a:rPr>
              <a:t> by </a:t>
            </a:r>
            <a:r>
              <a:rPr lang="en-GB" sz="1200" b="0" i="1" u="none" strike="noStrike" kern="1200" dirty="0" smtClean="0">
                <a:solidFill>
                  <a:schemeClr val="tx1"/>
                </a:solidFill>
                <a:effectLst/>
                <a:latin typeface="+mn-lt"/>
                <a:ea typeface="+mn-ea"/>
                <a:cs typeface="+mn-cs"/>
                <a:hlinkClick r:id="rId7"/>
              </a:rPr>
              <a:t>Jen R</a:t>
            </a:r>
            <a:r>
              <a:rPr lang="en-GB" sz="1200" b="0" i="1" kern="1200" dirty="0" smtClean="0">
                <a:solidFill>
                  <a:schemeClr val="tx1"/>
                </a:solidFill>
                <a:effectLst/>
                <a:latin typeface="+mn-lt"/>
                <a:ea typeface="+mn-ea"/>
                <a:cs typeface="+mn-cs"/>
              </a:rPr>
              <a:t> is licensed under </a:t>
            </a:r>
            <a:r>
              <a:rPr lang="en-GB" sz="1200" b="0" i="1" u="none" strike="noStrike" kern="1200" cap="all" dirty="0" smtClean="0">
                <a:solidFill>
                  <a:schemeClr val="tx1"/>
                </a:solidFill>
                <a:effectLst/>
                <a:latin typeface="+mn-lt"/>
                <a:ea typeface="+mn-ea"/>
                <a:cs typeface="+mn-cs"/>
                <a:hlinkClick r:id="rId8"/>
              </a:rPr>
              <a:t>CC BY-NC-ND 2.0 </a:t>
            </a:r>
            <a:r>
              <a:rPr lang="en-GB" sz="1200" b="0" i="1" u="none" strike="noStrike" kern="1200" cap="all" dirty="0" smtClean="0">
                <a:solidFill>
                  <a:schemeClr val="tx1"/>
                </a:solidFill>
                <a:effectLst/>
                <a:latin typeface="+mn-lt"/>
                <a:ea typeface="+mn-ea"/>
                <a:cs typeface="+mn-cs"/>
              </a:rPr>
              <a:t> </a:t>
            </a:r>
            <a:r>
              <a:rPr lang="en-GB" sz="1200" b="0" i="1" u="none" strike="noStrike" kern="1200" cap="none" dirty="0" smtClean="0">
                <a:solidFill>
                  <a:schemeClr val="tx1"/>
                </a:solidFill>
                <a:effectLst/>
                <a:latin typeface="+mn-lt"/>
                <a:ea typeface="+mn-ea"/>
                <a:cs typeface="+mn-cs"/>
              </a:rPr>
              <a:t>No</a:t>
            </a:r>
            <a:r>
              <a:rPr lang="en-GB" sz="1200" b="0" i="1" u="none" strike="noStrike" kern="1200" cap="none" baseline="0" dirty="0" smtClean="0">
                <a:solidFill>
                  <a:schemeClr val="tx1"/>
                </a:solidFill>
                <a:effectLst/>
                <a:latin typeface="+mn-lt"/>
                <a:ea typeface="+mn-ea"/>
                <a:cs typeface="+mn-cs"/>
              </a:rPr>
              <a:t> alterations have been made to the original image</a:t>
            </a:r>
            <a:endParaRPr lang="de-DE" dirty="0" smtClean="0"/>
          </a:p>
        </p:txBody>
      </p:sp>
      <p:sp>
        <p:nvSpPr>
          <p:cNvPr id="4" name="Slide Number Placeholder 3"/>
          <p:cNvSpPr>
            <a:spLocks noGrp="1"/>
          </p:cNvSpPr>
          <p:nvPr>
            <p:ph type="sldNum" sz="quarter" idx="5"/>
          </p:nvPr>
        </p:nvSpPr>
        <p:spPr/>
        <p:txBody>
          <a:bodyPr/>
          <a:lstStyle/>
          <a:p>
            <a:fld id="{3574D7EB-9814-584A-A628-5700C18ADAB5}" type="slidenum">
              <a:rPr lang="en-GB" smtClean="0"/>
              <a:t>10</a:t>
            </a:fld>
            <a:endParaRPr lang="en-GB"/>
          </a:p>
        </p:txBody>
      </p:sp>
    </p:spTree>
    <p:extLst>
      <p:ext uri="{BB962C8B-B14F-4D97-AF65-F5344CB8AC3E}">
        <p14:creationId xmlns:p14="http://schemas.microsoft.com/office/powerpoint/2010/main" val="2209488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572F6E0-9905-468A-9437-FE035893FFB8}" type="datetime1">
              <a:rPr lang="en-GB" smtClean="0"/>
              <a:t>14/08/2020</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3530071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61D0DB-8AE5-42BB-AC56-4C9F1DA3D43A}" type="datetime1">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411984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EA9D2-7151-48E8-87A0-0F77470C1FCC}"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191964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02FD30-1400-4F43-80F5-F40D9ADA9B6F}"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301614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98274-ED0F-48FA-A655-6D3C98E3CD5A}"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4291724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6E0D04-DEE0-4F3D-8638-AEF9ACECF0B9}"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2688678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9163E9-0BC1-47A9-9E01-57D59DD83843}"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1709912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27706-94FC-4845-9233-838CBBAF9ABF}"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375407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D9D11-FFCD-4E03-88F3-AD170A45F113}"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153125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A1E8C-0B02-4D22-B29C-5A6059863BB8}"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1863489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E57D8-8964-42B7-A8A8-3DA12D196083}" type="datetime1">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191323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3C773-1730-45EF-B6FB-EDC1B0248C86}" type="datetime1">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400647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42003A-EF0C-4AA3-B0B9-2317EAD352DC}" type="datetime1">
              <a:rPr lang="en-GB" smtClean="0"/>
              <a:t>14/08/2020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86526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7DBDF-0C92-40A1-9682-CCC20159E183}" type="datetime1">
              <a:rPr lang="en-GB" smtClean="0"/>
              <a:t>14/08/2020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152539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3B639CC-8883-4F4C-BE0B-C45D4BC8130E}" type="datetime1">
              <a:rPr lang="en-GB" smtClean="0"/>
              <a:t>14/08/2020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171383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124F55-C2F0-4D91-860C-83298024018F}" type="datetime1">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58783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26090E-9A02-4572-9C52-028552B68A9B}" type="datetime1">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DB53EF-2E07-9444-9085-0090F73D7B21}" type="slidenum">
              <a:rPr lang="en-GB" smtClean="0"/>
              <a:t>‹#›</a:t>
            </a:fld>
            <a:endParaRPr lang="en-GB"/>
          </a:p>
        </p:txBody>
      </p:sp>
    </p:spTree>
    <p:extLst>
      <p:ext uri="{BB962C8B-B14F-4D97-AF65-F5344CB8AC3E}">
        <p14:creationId xmlns:p14="http://schemas.microsoft.com/office/powerpoint/2010/main" val="241067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D855D7-1531-44A1-AF93-EE9C2C5D35F9}" type="datetime1">
              <a:rPr lang="en-GB" smtClean="0"/>
              <a:t>14/08/2020</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DB53EF-2E07-9444-9085-0090F73D7B21}" type="slidenum">
              <a:rPr lang="en-GB" smtClean="0"/>
              <a:t>‹#›</a:t>
            </a:fld>
            <a:endParaRPr lang="en-GB"/>
          </a:p>
        </p:txBody>
      </p:sp>
    </p:spTree>
    <p:extLst>
      <p:ext uri="{BB962C8B-B14F-4D97-AF65-F5344CB8AC3E}">
        <p14:creationId xmlns:p14="http://schemas.microsoft.com/office/powerpoint/2010/main" val="204417010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tiff"/><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olleverywhere.com/my/poll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tiff"/><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4E1A9-A5C7-B443-B03E-7A62904B20EB}"/>
              </a:ext>
            </a:extLst>
          </p:cNvPr>
          <p:cNvSpPr>
            <a:spLocks noGrp="1"/>
          </p:cNvSpPr>
          <p:nvPr>
            <p:ph type="ctrTitle"/>
          </p:nvPr>
        </p:nvSpPr>
        <p:spPr>
          <a:xfrm>
            <a:off x="1532311" y="1545466"/>
            <a:ext cx="10480785" cy="2387832"/>
          </a:xfrm>
        </p:spPr>
        <p:txBody>
          <a:bodyPr>
            <a:noAutofit/>
          </a:bodyPr>
          <a:lstStyle/>
          <a:p>
            <a:r>
              <a:rPr lang="en-GB" sz="6000" cap="none" dirty="0">
                <a:latin typeface="+mn-lt"/>
              </a:rPr>
              <a:t>Sustainability </a:t>
            </a:r>
            <a:r>
              <a:rPr lang="en-GB" sz="6000" cap="none" dirty="0" smtClean="0">
                <a:latin typeface="+mn-lt"/>
              </a:rPr>
              <a:t>in your curriculum:</a:t>
            </a:r>
            <a:br>
              <a:rPr lang="en-GB" sz="6000" cap="none" dirty="0" smtClean="0">
                <a:latin typeface="+mn-lt"/>
              </a:rPr>
            </a:br>
            <a:r>
              <a:rPr lang="en-GB" sz="6000" cap="none" dirty="0" smtClean="0">
                <a:latin typeface="+mn-lt"/>
              </a:rPr>
              <a:t>identify, improve, inspire!</a:t>
            </a:r>
            <a:endParaRPr lang="en-GB" sz="6000" cap="none" dirty="0">
              <a:latin typeface="+mn-lt"/>
            </a:endParaRPr>
          </a:p>
        </p:txBody>
      </p:sp>
      <p:pic>
        <p:nvPicPr>
          <p:cNvPr id="4" name="Picture 3">
            <a:extLst>
              <a:ext uri="{FF2B5EF4-FFF2-40B4-BE49-F238E27FC236}">
                <a16:creationId xmlns:a16="http://schemas.microsoft.com/office/drawing/2014/main" xmlns="" id="{DCABE542-3DE7-B74E-9117-E5B10EC999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1914" y="5652438"/>
            <a:ext cx="869924" cy="869924"/>
          </a:xfrm>
          <a:prstGeom prst="rect">
            <a:avLst/>
          </a:prstGeom>
        </p:spPr>
      </p:pic>
      <p:pic>
        <p:nvPicPr>
          <p:cNvPr id="8" name="Picture 7">
            <a:extLst>
              <a:ext uri="{FF2B5EF4-FFF2-40B4-BE49-F238E27FC236}">
                <a16:creationId xmlns:a16="http://schemas.microsoft.com/office/drawing/2014/main" xmlns="" id="{DCA11067-A5EE-F345-AC79-04BB3EEEA9DA}"/>
              </a:ext>
            </a:extLst>
          </p:cNvPr>
          <p:cNvPicPr>
            <a:picLocks noChangeAspect="1"/>
          </p:cNvPicPr>
          <p:nvPr/>
        </p:nvPicPr>
        <p:blipFill>
          <a:blip r:embed="rId4"/>
          <a:stretch>
            <a:fillRect/>
          </a:stretch>
        </p:blipFill>
        <p:spPr>
          <a:xfrm>
            <a:off x="255940" y="5188862"/>
            <a:ext cx="3965713" cy="1333500"/>
          </a:xfrm>
          <a:prstGeom prst="rect">
            <a:avLst/>
          </a:prstGeom>
        </p:spPr>
      </p:pic>
      <p:pic>
        <p:nvPicPr>
          <p:cNvPr id="5" name="Picture 4">
            <a:extLst>
              <a:ext uri="{FF2B5EF4-FFF2-40B4-BE49-F238E27FC236}">
                <a16:creationId xmlns:a16="http://schemas.microsoft.com/office/drawing/2014/main" xmlns="" id="{12E5ECA7-43A1-544D-8BAD-59DA50A499D4}"/>
              </a:ext>
            </a:extLst>
          </p:cNvPr>
          <p:cNvPicPr>
            <a:picLocks noChangeAspect="1"/>
          </p:cNvPicPr>
          <p:nvPr/>
        </p:nvPicPr>
        <p:blipFill>
          <a:blip r:embed="rId5"/>
          <a:stretch>
            <a:fillRect/>
          </a:stretch>
        </p:blipFill>
        <p:spPr>
          <a:xfrm>
            <a:off x="9581881" y="5652438"/>
            <a:ext cx="2286657" cy="869924"/>
          </a:xfrm>
          <a:prstGeom prst="rect">
            <a:avLst/>
          </a:prstGeom>
        </p:spPr>
      </p:pic>
    </p:spTree>
    <p:extLst>
      <p:ext uri="{BB962C8B-B14F-4D97-AF65-F5344CB8AC3E}">
        <p14:creationId xmlns:p14="http://schemas.microsoft.com/office/powerpoint/2010/main" val="209632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AFA6A44-17AE-6446-805F-8150425E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5417" y="4605156"/>
            <a:ext cx="3024130" cy="1918966"/>
          </a:xfrm>
          <a:prstGeom prst="rect">
            <a:avLst/>
          </a:prstGeom>
        </p:spPr>
      </p:pic>
      <p:sp>
        <p:nvSpPr>
          <p:cNvPr id="16" name="TextBox 15">
            <a:extLst>
              <a:ext uri="{FF2B5EF4-FFF2-40B4-BE49-F238E27FC236}">
                <a16:creationId xmlns:a16="http://schemas.microsoft.com/office/drawing/2014/main" xmlns="" id="{9F80D651-41A5-D14A-8008-91EC870AC2B1}"/>
              </a:ext>
            </a:extLst>
          </p:cNvPr>
          <p:cNvSpPr txBox="1"/>
          <p:nvPr/>
        </p:nvSpPr>
        <p:spPr>
          <a:xfrm>
            <a:off x="121920" y="243840"/>
            <a:ext cx="5327158" cy="1015663"/>
          </a:xfrm>
          <a:prstGeom prst="rect">
            <a:avLst/>
          </a:prstGeom>
          <a:noFill/>
        </p:spPr>
        <p:txBody>
          <a:bodyPr wrap="square" rtlCol="0">
            <a:spAutoFit/>
          </a:bodyPr>
          <a:lstStyle/>
          <a:p>
            <a:r>
              <a:rPr lang="en-GB" sz="6000" dirty="0" smtClean="0">
                <a:latin typeface="+mj-lt"/>
              </a:rPr>
              <a:t>#</a:t>
            </a:r>
            <a:r>
              <a:rPr lang="en-GB" sz="6000" dirty="0" err="1" smtClean="0">
                <a:latin typeface="+mj-lt"/>
              </a:rPr>
              <a:t>notsustainable</a:t>
            </a:r>
            <a:endParaRPr lang="en-GB" sz="6000" dirty="0">
              <a:latin typeface="+mj-lt"/>
            </a:endParaRPr>
          </a:p>
        </p:txBody>
      </p:sp>
      <p:pic>
        <p:nvPicPr>
          <p:cNvPr id="12" name="Picture 18" descr="Money, Finance, Business, Wealth, Financial, Currenc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70946" y="4715810"/>
            <a:ext cx="3557122" cy="19189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descr="Coral ree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05017" y="2409101"/>
            <a:ext cx="2652199" cy="21960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Vintage, Gas Pump, Fuel, Gasoline, Gas, Pump, Petro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55289" y="155341"/>
            <a:ext cx="2822716" cy="20973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angkok, Thailand, City, Cityscape, Urban, Cars, Truck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31673" y="257189"/>
            <a:ext cx="2641527" cy="18936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desk sleepi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68840" y="2252656"/>
            <a:ext cx="2848529" cy="17112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Dead Bird, Safety Net, Spirit Network"/>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72224" y="2645134"/>
            <a:ext cx="2465316" cy="158318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58190" y="1380754"/>
            <a:ext cx="3194020" cy="1954186"/>
            <a:chOff x="3103498" y="674903"/>
            <a:chExt cx="5902181" cy="3379464"/>
          </a:xfrm>
        </p:grpSpPr>
        <p:sp>
          <p:nvSpPr>
            <p:cNvPr id="23" name="Rectangle 22"/>
            <p:cNvSpPr/>
            <p:nvPr/>
          </p:nvSpPr>
          <p:spPr>
            <a:xfrm>
              <a:off x="3103498" y="674903"/>
              <a:ext cx="5865840" cy="33667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0" descr="Rotten, Meat, Mould, Bread, Rot, Decay, Putrefy, Fruit"/>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39839" y="687619"/>
              <a:ext cx="5865840" cy="336674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5" descr="HuÃ© - LavandiÃ¨res 195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5789" y="3668480"/>
            <a:ext cx="3124200" cy="176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2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4D7BD-8E17-014B-9471-3F2897826190}"/>
              </a:ext>
            </a:extLst>
          </p:cNvPr>
          <p:cNvSpPr>
            <a:spLocks noGrp="1"/>
          </p:cNvSpPr>
          <p:nvPr>
            <p:ph type="title"/>
          </p:nvPr>
        </p:nvSpPr>
        <p:spPr>
          <a:xfrm>
            <a:off x="457815" y="321057"/>
            <a:ext cx="4176726" cy="865852"/>
          </a:xfrm>
        </p:spPr>
        <p:txBody>
          <a:bodyPr>
            <a:noAutofit/>
          </a:bodyPr>
          <a:lstStyle/>
          <a:p>
            <a:r>
              <a:rPr lang="en-GB" sz="6000" cap="none" dirty="0" smtClean="0"/>
              <a:t>#sustainable</a:t>
            </a:r>
            <a:endParaRPr lang="en-GB" sz="6000" cap="none" dirty="0"/>
          </a:p>
        </p:txBody>
      </p:sp>
      <p:pic>
        <p:nvPicPr>
          <p:cNvPr id="10" name="Picture 27" descr="IMG_06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82784" y="3242906"/>
            <a:ext cx="2243959" cy="30918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pe Ortegal, Galicia, Windmills, Renewable Energ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1065" y="321057"/>
            <a:ext cx="4429271" cy="24835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descr="Cyclists, Cycle Path, Traffic, Bike, Bicycle Path, Roa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815" y="1480046"/>
            <a:ext cx="4674427" cy="2125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9" descr="Smart Home, House, Technology, Multimedia, Smartphon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9795" y="3898382"/>
            <a:ext cx="4718517" cy="2566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ight, Human Rights, Human, Hands, Wrap, Protec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06683" y="3242906"/>
            <a:ext cx="3287730" cy="248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86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C28A0-DD9D-9B47-B7D6-B2B61C52034F}"/>
              </a:ext>
            </a:extLst>
          </p:cNvPr>
          <p:cNvSpPr>
            <a:spLocks noGrp="1"/>
          </p:cNvSpPr>
          <p:nvPr>
            <p:ph type="title"/>
          </p:nvPr>
        </p:nvSpPr>
        <p:spPr>
          <a:xfrm>
            <a:off x="895943" y="1716832"/>
            <a:ext cx="10131425" cy="3828677"/>
          </a:xfrm>
        </p:spPr>
        <p:txBody>
          <a:bodyPr>
            <a:normAutofit fontScale="90000"/>
          </a:bodyPr>
          <a:lstStyle/>
          <a:p>
            <a:r>
              <a:rPr lang="en-GB" cap="none" dirty="0" smtClean="0"/>
              <a:t>- </a:t>
            </a:r>
            <a:r>
              <a:rPr lang="en-GB" cap="none" dirty="0"/>
              <a:t>Ways in which sustainability is already embedded in your curriculum (If any</a:t>
            </a:r>
            <a:r>
              <a:rPr lang="en-GB" cap="none" dirty="0" smtClean="0"/>
              <a:t>)</a:t>
            </a:r>
            <a:br>
              <a:rPr lang="en-GB" cap="none" dirty="0" smtClean="0"/>
            </a:br>
            <a:r>
              <a:rPr lang="en-GB" cap="none" dirty="0"/>
              <a:t/>
            </a:r>
            <a:br>
              <a:rPr lang="en-GB" cap="none" dirty="0"/>
            </a:br>
            <a:r>
              <a:rPr lang="en-GB" cap="none" dirty="0"/>
              <a:t>- Ways in which you would/could embed sustainability into the curriculum of your course (e.g. Course add-ons</a:t>
            </a:r>
            <a:r>
              <a:rPr lang="en-GB" cap="none" dirty="0" smtClean="0"/>
              <a:t>, coursework based on a world wide issue, </a:t>
            </a:r>
            <a:r>
              <a:rPr lang="en-GB" cap="none" dirty="0"/>
              <a:t>guest lecturers, projects etc</a:t>
            </a:r>
            <a:r>
              <a:rPr lang="en-GB" cap="none" dirty="0" smtClean="0"/>
              <a:t>.) </a:t>
            </a:r>
            <a:endParaRPr lang="en-GB" cap="none" dirty="0"/>
          </a:p>
        </p:txBody>
      </p:sp>
      <p:sp>
        <p:nvSpPr>
          <p:cNvPr id="3" name="Rectangle 2"/>
          <p:cNvSpPr/>
          <p:nvPr/>
        </p:nvSpPr>
        <p:spPr>
          <a:xfrm>
            <a:off x="895942" y="810504"/>
            <a:ext cx="6839135" cy="1446550"/>
          </a:xfrm>
          <a:prstGeom prst="rect">
            <a:avLst/>
          </a:prstGeom>
        </p:spPr>
        <p:txBody>
          <a:bodyPr wrap="square">
            <a:spAutoFit/>
          </a:bodyPr>
          <a:lstStyle/>
          <a:p>
            <a:r>
              <a:rPr lang="en-GB" sz="4400" b="1" dirty="0"/>
              <a:t>Activity: In groups think of…</a:t>
            </a:r>
            <a:br>
              <a:rPr lang="en-GB" sz="4400" b="1" dirty="0"/>
            </a:br>
            <a:endParaRPr lang="en-GB" sz="4400" dirty="0"/>
          </a:p>
        </p:txBody>
      </p:sp>
    </p:spTree>
    <p:extLst>
      <p:ext uri="{BB962C8B-B14F-4D97-AF65-F5344CB8AC3E}">
        <p14:creationId xmlns:p14="http://schemas.microsoft.com/office/powerpoint/2010/main" val="387155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A53C5-0B93-F647-8926-DF1F7FDD73BA}"/>
              </a:ext>
            </a:extLst>
          </p:cNvPr>
          <p:cNvSpPr>
            <a:spLocks noGrp="1"/>
          </p:cNvSpPr>
          <p:nvPr>
            <p:ph type="title"/>
          </p:nvPr>
        </p:nvSpPr>
        <p:spPr>
          <a:xfrm>
            <a:off x="604623" y="391677"/>
            <a:ext cx="10916817" cy="898088"/>
          </a:xfrm>
        </p:spPr>
        <p:txBody>
          <a:bodyPr>
            <a:normAutofit fontScale="90000"/>
          </a:bodyPr>
          <a:lstStyle/>
          <a:p>
            <a:pPr algn="ctr"/>
            <a:r>
              <a:rPr lang="en-GB" sz="6600" cap="none" dirty="0"/>
              <a:t>‘Am I e</a:t>
            </a:r>
            <a:r>
              <a:rPr lang="en-GB" sz="6600" cap="none" dirty="0" smtClean="0"/>
              <a:t>nvironmentally sustainable</a:t>
            </a:r>
            <a:r>
              <a:rPr lang="en-GB" sz="6600" cap="none" dirty="0"/>
              <a:t>?'</a:t>
            </a:r>
          </a:p>
        </p:txBody>
      </p:sp>
      <p:pic>
        <p:nvPicPr>
          <p:cNvPr id="5" name="Picture 4">
            <a:extLst>
              <a:ext uri="{FF2B5EF4-FFF2-40B4-BE49-F238E27FC236}">
                <a16:creationId xmlns:a16="http://schemas.microsoft.com/office/drawing/2014/main" xmlns="" id="{F1572A3D-94F8-5D47-92A8-88E122A25C9F}"/>
              </a:ext>
            </a:extLst>
          </p:cNvPr>
          <p:cNvPicPr>
            <a:picLocks noChangeAspect="1"/>
          </p:cNvPicPr>
          <p:nvPr/>
        </p:nvPicPr>
        <p:blipFill>
          <a:blip r:embed="rId3"/>
          <a:stretch>
            <a:fillRect/>
          </a:stretch>
        </p:blipFill>
        <p:spPr>
          <a:xfrm>
            <a:off x="1179095" y="1833704"/>
            <a:ext cx="3307347" cy="3285588"/>
          </a:xfrm>
          <a:prstGeom prst="rect">
            <a:avLst/>
          </a:prstGeom>
        </p:spPr>
      </p:pic>
      <p:sp>
        <p:nvSpPr>
          <p:cNvPr id="6" name="TextBox 5">
            <a:extLst>
              <a:ext uri="{FF2B5EF4-FFF2-40B4-BE49-F238E27FC236}">
                <a16:creationId xmlns:a16="http://schemas.microsoft.com/office/drawing/2014/main" xmlns="" id="{492F09B0-E403-0943-86ED-89AEADC1E166}"/>
              </a:ext>
            </a:extLst>
          </p:cNvPr>
          <p:cNvSpPr txBox="1"/>
          <p:nvPr/>
        </p:nvSpPr>
        <p:spPr>
          <a:xfrm>
            <a:off x="5532892" y="5203916"/>
            <a:ext cx="5438202" cy="646331"/>
          </a:xfrm>
          <a:prstGeom prst="rect">
            <a:avLst/>
          </a:prstGeom>
          <a:noFill/>
        </p:spPr>
        <p:txBody>
          <a:bodyPr wrap="square" rtlCol="0">
            <a:spAutoFit/>
          </a:bodyPr>
          <a:lstStyle/>
          <a:p>
            <a:pPr algn="ctr"/>
            <a:r>
              <a:rPr lang="en-GB" sz="3600" dirty="0"/>
              <a:t>https://</a:t>
            </a:r>
            <a:r>
              <a:rPr lang="en-GB" sz="3600" dirty="0" err="1"/>
              <a:t>footprint.wwf.org.uk</a:t>
            </a:r>
            <a:endParaRPr lang="en-GB" sz="3600" dirty="0"/>
          </a:p>
        </p:txBody>
      </p:sp>
      <p:pic>
        <p:nvPicPr>
          <p:cNvPr id="4" name="Picture 3">
            <a:extLst>
              <a:ext uri="{FF2B5EF4-FFF2-40B4-BE49-F238E27FC236}">
                <a16:creationId xmlns:a16="http://schemas.microsoft.com/office/drawing/2014/main" xmlns="" id="{F28E2611-7A68-F84C-87CB-478AAFE300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65102" y="1833704"/>
            <a:ext cx="5773783" cy="3287881"/>
          </a:xfrm>
          <a:prstGeom prst="rect">
            <a:avLst/>
          </a:prstGeom>
        </p:spPr>
      </p:pic>
    </p:spTree>
    <p:extLst>
      <p:ext uri="{BB962C8B-B14F-4D97-AF65-F5344CB8AC3E}">
        <p14:creationId xmlns:p14="http://schemas.microsoft.com/office/powerpoint/2010/main" val="2471979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011" y="5675067"/>
            <a:ext cx="6147516" cy="923330"/>
          </a:xfrm>
          <a:prstGeom prst="rect">
            <a:avLst/>
          </a:prstGeom>
        </p:spPr>
        <p:txBody>
          <a:bodyPr wrap="square">
            <a:spAutoFit/>
          </a:bodyPr>
          <a:lstStyle/>
          <a:p>
            <a:r>
              <a:rPr lang="en-GB" dirty="0"/>
              <a:t>Dawes, M., Angus-Cole, K., and Eaton, R. (2019) </a:t>
            </a:r>
            <a:r>
              <a:rPr lang="en-GB" dirty="0" smtClean="0"/>
              <a:t/>
            </a:r>
            <a:br>
              <a:rPr lang="en-GB" dirty="0" smtClean="0"/>
            </a:br>
            <a:r>
              <a:rPr lang="en-GB" i="1" dirty="0" smtClean="0"/>
              <a:t>Sustainability </a:t>
            </a:r>
            <a:r>
              <a:rPr lang="en-GB" i="1" dirty="0"/>
              <a:t>in your curriculum - identify, improve, inspire!</a:t>
            </a:r>
            <a:r>
              <a:rPr lang="en-GB" dirty="0"/>
              <a:t> </a:t>
            </a:r>
            <a:r>
              <a:rPr lang="en-GB" dirty="0" smtClean="0"/>
              <a:t> </a:t>
            </a:r>
            <a:br>
              <a:rPr lang="en-GB" dirty="0" smtClean="0"/>
            </a:br>
            <a:r>
              <a:rPr lang="en-GB" dirty="0" smtClean="0"/>
              <a:t>Centre </a:t>
            </a:r>
            <a:r>
              <a:rPr lang="en-GB" dirty="0"/>
              <a:t>for Learning and Teaching, University of </a:t>
            </a:r>
            <a:r>
              <a:rPr lang="en-GB" dirty="0" smtClean="0"/>
              <a:t>Bath</a:t>
            </a:r>
            <a:endParaRPr lang="en-GB" dirty="0"/>
          </a:p>
        </p:txBody>
      </p:sp>
      <p:pic>
        <p:nvPicPr>
          <p:cNvPr id="5" name="Picture 4">
            <a:extLst>
              <a:ext uri="{FF2B5EF4-FFF2-40B4-BE49-F238E27FC236}">
                <a16:creationId xmlns:a16="http://schemas.microsoft.com/office/drawing/2014/main" xmlns="" id="{DCA11067-A5EE-F345-AC79-04BB3EEEA9DA}"/>
              </a:ext>
            </a:extLst>
          </p:cNvPr>
          <p:cNvPicPr>
            <a:picLocks noChangeAspect="1"/>
          </p:cNvPicPr>
          <p:nvPr/>
        </p:nvPicPr>
        <p:blipFill>
          <a:blip r:embed="rId2"/>
          <a:stretch>
            <a:fillRect/>
          </a:stretch>
        </p:blipFill>
        <p:spPr>
          <a:xfrm>
            <a:off x="8976575" y="5611998"/>
            <a:ext cx="2933464" cy="986399"/>
          </a:xfrm>
          <a:prstGeom prst="rect">
            <a:avLst/>
          </a:prstGeom>
        </p:spPr>
      </p:pic>
    </p:spTree>
    <p:extLst>
      <p:ext uri="{BB962C8B-B14F-4D97-AF65-F5344CB8AC3E}">
        <p14:creationId xmlns:p14="http://schemas.microsoft.com/office/powerpoint/2010/main" val="3412551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DF8F39-8F9D-934F-9568-8D58D8697DD4}"/>
              </a:ext>
            </a:extLst>
          </p:cNvPr>
          <p:cNvSpPr>
            <a:spLocks noGrp="1"/>
          </p:cNvSpPr>
          <p:nvPr>
            <p:ph type="ctrTitle"/>
          </p:nvPr>
        </p:nvSpPr>
        <p:spPr>
          <a:xfrm>
            <a:off x="196158" y="693183"/>
            <a:ext cx="8755315" cy="2555319"/>
          </a:xfrm>
        </p:spPr>
        <p:txBody>
          <a:bodyPr>
            <a:noAutofit/>
          </a:bodyPr>
          <a:lstStyle/>
          <a:p>
            <a:pPr algn="l"/>
            <a:r>
              <a:rPr lang="en-GB" sz="5400" cap="none" dirty="0" smtClean="0"/>
              <a:t>What’s the first word/phrase that comes to mind when you hear the word ‘sustainability’?</a:t>
            </a:r>
            <a:endParaRPr lang="en-GB" sz="5400" cap="none" dirty="0"/>
          </a:p>
        </p:txBody>
      </p:sp>
      <p:sp>
        <p:nvSpPr>
          <p:cNvPr id="4" name="Rectangle 3"/>
          <p:cNvSpPr/>
          <p:nvPr/>
        </p:nvSpPr>
        <p:spPr>
          <a:xfrm>
            <a:off x="196158" y="6251593"/>
            <a:ext cx="4325608" cy="369332"/>
          </a:xfrm>
          <a:prstGeom prst="rect">
            <a:avLst/>
          </a:prstGeom>
        </p:spPr>
        <p:txBody>
          <a:bodyPr wrap="none">
            <a:spAutoFit/>
          </a:bodyPr>
          <a:lstStyle/>
          <a:p>
            <a:r>
              <a:rPr lang="en-GB" dirty="0">
                <a:hlinkClick r:id="rId3"/>
              </a:rPr>
              <a:t>https://</a:t>
            </a:r>
            <a:r>
              <a:rPr lang="en-GB" dirty="0" smtClean="0">
                <a:hlinkClick r:id="rId3"/>
              </a:rPr>
              <a:t>www.polleverywhere.com/my/polls</a:t>
            </a:r>
            <a:r>
              <a:rPr lang="en-GB" dirty="0" smtClean="0"/>
              <a:t> </a:t>
            </a:r>
            <a:endParaRPr lang="en-GB" dirty="0"/>
          </a:p>
        </p:txBody>
      </p:sp>
    </p:spTree>
    <p:extLst>
      <p:ext uri="{BB962C8B-B14F-4D97-AF65-F5344CB8AC3E}">
        <p14:creationId xmlns:p14="http://schemas.microsoft.com/office/powerpoint/2010/main" val="354244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A155B5A-55E3-154E-88B7-DE7DB3B02F7B}"/>
              </a:ext>
            </a:extLst>
          </p:cNvPr>
          <p:cNvSpPr>
            <a:spLocks noGrp="1"/>
          </p:cNvSpPr>
          <p:nvPr>
            <p:ph idx="4294967295"/>
          </p:nvPr>
        </p:nvSpPr>
        <p:spPr>
          <a:xfrm>
            <a:off x="66125" y="2403953"/>
            <a:ext cx="3992489" cy="1902996"/>
          </a:xfrm>
        </p:spPr>
        <p:txBody>
          <a:bodyPr vert="horz" lIns="91440" tIns="45720" rIns="91440" bIns="45720" rtlCol="0">
            <a:normAutofit/>
          </a:bodyPr>
          <a:lstStyle/>
          <a:p>
            <a:r>
              <a:rPr lang="en-US" sz="3200" dirty="0" smtClean="0"/>
              <a:t>Social </a:t>
            </a:r>
            <a:r>
              <a:rPr lang="en-US" sz="3200" dirty="0"/>
              <a:t>(People)</a:t>
            </a:r>
          </a:p>
          <a:p>
            <a:r>
              <a:rPr lang="en-US" sz="3200" dirty="0"/>
              <a:t>Environment (Planet)</a:t>
            </a:r>
          </a:p>
          <a:p>
            <a:r>
              <a:rPr lang="en-US" sz="3200" dirty="0"/>
              <a:t>Economic (Profit)</a:t>
            </a:r>
          </a:p>
        </p:txBody>
      </p:sp>
      <p:pic>
        <p:nvPicPr>
          <p:cNvPr id="4" name="Picture 3">
            <a:extLst>
              <a:ext uri="{FF2B5EF4-FFF2-40B4-BE49-F238E27FC236}">
                <a16:creationId xmlns:a16="http://schemas.microsoft.com/office/drawing/2014/main" xmlns="" id="{336A52A6-CB9A-E945-8AE0-F0A97B4D9254}"/>
              </a:ext>
            </a:extLst>
          </p:cNvPr>
          <p:cNvPicPr>
            <a:picLocks noChangeAspect="1"/>
          </p:cNvPicPr>
          <p:nvPr/>
        </p:nvPicPr>
        <p:blipFill>
          <a:blip r:embed="rId4"/>
          <a:stretch>
            <a:fillRect/>
          </a:stretch>
        </p:blipFill>
        <p:spPr>
          <a:xfrm>
            <a:off x="4196037" y="1802783"/>
            <a:ext cx="3313043" cy="3251882"/>
          </a:xfrm>
          <a:prstGeom prst="roundRect">
            <a:avLst>
              <a:gd name="adj" fmla="val 5453"/>
            </a:avLst>
          </a:prstGeom>
          <a:ln w="50800" cap="sq" cmpd="dbl">
            <a:noFill/>
            <a:miter lim="800000"/>
          </a:ln>
          <a:effectLst/>
        </p:spPr>
      </p:pic>
      <p:pic>
        <p:nvPicPr>
          <p:cNvPr id="5" name="Picture 4">
            <a:extLst>
              <a:ext uri="{FF2B5EF4-FFF2-40B4-BE49-F238E27FC236}">
                <a16:creationId xmlns:a16="http://schemas.microsoft.com/office/drawing/2014/main" xmlns="" id="{22ADCB64-4500-0D4D-B7FC-215F47E2F2D6}"/>
              </a:ext>
            </a:extLst>
          </p:cNvPr>
          <p:cNvPicPr>
            <a:picLocks noChangeAspect="1"/>
          </p:cNvPicPr>
          <p:nvPr/>
        </p:nvPicPr>
        <p:blipFill>
          <a:blip r:embed="rId5"/>
          <a:stretch>
            <a:fillRect/>
          </a:stretch>
        </p:blipFill>
        <p:spPr>
          <a:xfrm>
            <a:off x="7898295" y="1880374"/>
            <a:ext cx="3961168" cy="3097662"/>
          </a:xfrm>
          <a:prstGeom prst="roundRect">
            <a:avLst>
              <a:gd name="adj" fmla="val 5453"/>
            </a:avLst>
          </a:prstGeom>
          <a:ln w="50800" cap="sq" cmpd="dbl">
            <a:noFill/>
            <a:miter lim="800000"/>
          </a:ln>
          <a:effectLst/>
        </p:spPr>
      </p:pic>
      <p:sp>
        <p:nvSpPr>
          <p:cNvPr id="2" name="Rectangle 1"/>
          <p:cNvSpPr/>
          <p:nvPr/>
        </p:nvSpPr>
        <p:spPr>
          <a:xfrm>
            <a:off x="4196036" y="5087969"/>
            <a:ext cx="3313043" cy="415498"/>
          </a:xfrm>
          <a:prstGeom prst="rect">
            <a:avLst/>
          </a:prstGeom>
        </p:spPr>
        <p:txBody>
          <a:bodyPr wrap="square">
            <a:spAutoFit/>
          </a:bodyPr>
          <a:lstStyle/>
          <a:p>
            <a:r>
              <a:rPr lang="en-GB" sz="700" dirty="0" smtClean="0"/>
              <a:t>Based </a:t>
            </a:r>
            <a:r>
              <a:rPr lang="en-GB" sz="700" dirty="0"/>
              <a:t>on “sustainable development” from Wikimedia.org under Creative Commons licensing, and further adapted from United Nations (1987), International Union for Conservation of Nature (IUCN) (2005), </a:t>
            </a:r>
            <a:r>
              <a:rPr lang="en-GB" sz="700" dirty="0" err="1"/>
              <a:t>Makkar</a:t>
            </a:r>
            <a:r>
              <a:rPr lang="en-GB" sz="700" dirty="0"/>
              <a:t> (2013), and </a:t>
            </a:r>
            <a:r>
              <a:rPr lang="en-GB" sz="700" dirty="0" err="1"/>
              <a:t>Makkar</a:t>
            </a:r>
            <a:r>
              <a:rPr lang="en-GB" sz="700" dirty="0"/>
              <a:t> and </a:t>
            </a:r>
            <a:r>
              <a:rPr lang="en-GB" sz="700" dirty="0" err="1"/>
              <a:t>Ankers</a:t>
            </a:r>
            <a:r>
              <a:rPr lang="en-GB" sz="700" dirty="0"/>
              <a:t> (2014). </a:t>
            </a:r>
          </a:p>
        </p:txBody>
      </p:sp>
      <p:sp>
        <p:nvSpPr>
          <p:cNvPr id="6" name="Rectangle 5"/>
          <p:cNvSpPr/>
          <p:nvPr/>
        </p:nvSpPr>
        <p:spPr>
          <a:xfrm>
            <a:off x="7771783" y="5087969"/>
            <a:ext cx="4214191" cy="215444"/>
          </a:xfrm>
          <a:prstGeom prst="rect">
            <a:avLst/>
          </a:prstGeom>
        </p:spPr>
        <p:txBody>
          <a:bodyPr wrap="square">
            <a:spAutoFit/>
          </a:bodyPr>
          <a:lstStyle/>
          <a:p>
            <a:r>
              <a:rPr lang="en-GB" sz="800" dirty="0" smtClean="0"/>
              <a:t>Image obtained from: https</a:t>
            </a:r>
            <a:r>
              <a:rPr lang="en-GB" sz="800" dirty="0"/>
              <a:t>://www.thwink.org/sustain/glossary/ThreePillarsOfSustainability.htm</a:t>
            </a:r>
          </a:p>
        </p:txBody>
      </p:sp>
      <p:sp>
        <p:nvSpPr>
          <p:cNvPr id="7" name="Rectangle 6"/>
          <p:cNvSpPr/>
          <p:nvPr/>
        </p:nvSpPr>
        <p:spPr>
          <a:xfrm>
            <a:off x="158890" y="311693"/>
            <a:ext cx="8819659" cy="1015663"/>
          </a:xfrm>
          <a:prstGeom prst="rect">
            <a:avLst/>
          </a:prstGeom>
        </p:spPr>
        <p:txBody>
          <a:bodyPr wrap="none">
            <a:spAutoFit/>
          </a:bodyPr>
          <a:lstStyle/>
          <a:p>
            <a:r>
              <a:rPr lang="en-US" sz="6000" dirty="0" smtClean="0">
                <a:latin typeface="+mj-lt"/>
              </a:rPr>
              <a:t>the </a:t>
            </a:r>
            <a:r>
              <a:rPr lang="en-US" sz="6000" dirty="0">
                <a:latin typeface="+mj-lt"/>
              </a:rPr>
              <a:t>3 Pillars of Sustainability</a:t>
            </a:r>
            <a:endParaRPr lang="en-US" sz="6000" cap="all" dirty="0">
              <a:latin typeface="+mj-lt"/>
            </a:endParaRPr>
          </a:p>
        </p:txBody>
      </p:sp>
    </p:spTree>
    <p:extLst>
      <p:ext uri="{BB962C8B-B14F-4D97-AF65-F5344CB8AC3E}">
        <p14:creationId xmlns:p14="http://schemas.microsoft.com/office/powerpoint/2010/main" val="38840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BABA3-7CC2-9D4B-84D9-43BB7278627F}"/>
              </a:ext>
            </a:extLst>
          </p:cNvPr>
          <p:cNvSpPr>
            <a:spLocks noGrp="1"/>
          </p:cNvSpPr>
          <p:nvPr>
            <p:ph type="title"/>
          </p:nvPr>
        </p:nvSpPr>
        <p:spPr>
          <a:xfrm>
            <a:off x="685800" y="556380"/>
            <a:ext cx="4681873" cy="1456267"/>
          </a:xfrm>
        </p:spPr>
        <p:txBody>
          <a:bodyPr>
            <a:normAutofit/>
          </a:bodyPr>
          <a:lstStyle/>
          <a:p>
            <a:r>
              <a:rPr lang="en-GB" sz="5400" b="1" cap="none" dirty="0"/>
              <a:t>Social</a:t>
            </a:r>
          </a:p>
        </p:txBody>
      </p:sp>
      <p:sp>
        <p:nvSpPr>
          <p:cNvPr id="3" name="Content Placeholder 2">
            <a:extLst>
              <a:ext uri="{FF2B5EF4-FFF2-40B4-BE49-F238E27FC236}">
                <a16:creationId xmlns:a16="http://schemas.microsoft.com/office/drawing/2014/main" xmlns="" id="{A01B684F-200D-A047-9183-1E624B7DC20A}"/>
              </a:ext>
            </a:extLst>
          </p:cNvPr>
          <p:cNvSpPr>
            <a:spLocks noGrp="1"/>
          </p:cNvSpPr>
          <p:nvPr>
            <p:ph idx="1"/>
          </p:nvPr>
        </p:nvSpPr>
        <p:spPr>
          <a:xfrm>
            <a:off x="685801" y="1284514"/>
            <a:ext cx="4681873" cy="3649133"/>
          </a:xfrm>
        </p:spPr>
        <p:txBody>
          <a:bodyPr>
            <a:normAutofit/>
          </a:bodyPr>
          <a:lstStyle/>
          <a:p>
            <a:r>
              <a:rPr lang="en-GB" sz="2400" dirty="0"/>
              <a:t>Ability to achieve a social </a:t>
            </a:r>
            <a:r>
              <a:rPr lang="en-GB" sz="2400" dirty="0" smtClean="0"/>
              <a:t>well- </a:t>
            </a:r>
            <a:r>
              <a:rPr lang="en-GB" sz="2400" dirty="0"/>
              <a:t>b</a:t>
            </a:r>
            <a:r>
              <a:rPr lang="en-GB" sz="2400" dirty="0" smtClean="0"/>
              <a:t>eing</a:t>
            </a:r>
            <a:endParaRPr lang="en-GB" sz="2400" dirty="0"/>
          </a:p>
          <a:p>
            <a:r>
              <a:rPr lang="en-GB" sz="2400" dirty="0"/>
              <a:t>Treating everyone fairly and with respect</a:t>
            </a:r>
          </a:p>
          <a:p>
            <a:r>
              <a:rPr lang="en-GB" sz="2400" dirty="0"/>
              <a:t>Global citizenship – people have rights and civic responsibilities</a:t>
            </a:r>
          </a:p>
        </p:txBody>
      </p:sp>
      <p:grpSp>
        <p:nvGrpSpPr>
          <p:cNvPr id="12" name="Group 11">
            <a:extLst>
              <a:ext uri="{FF2B5EF4-FFF2-40B4-BE49-F238E27FC236}">
                <a16:creationId xmlns:a16="http://schemas.microsoft.com/office/drawing/2014/main" xmlns="" id="{296AB558-6820-4393-8351-D146CED5931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xmlns="" id="{3BB6C7B8-71D2-4A0C-AA4B-4660B12EF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0D7DAFF2-3B01-43E7-920E-2681B3B7891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xmlns="" id="{4411BB0A-182E-400C-8F0F-41AD321D87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12ED0C9-3391-481F-9C41-937609C7E6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DE31E99-6B9F-4EDE-B279-DCF453C59D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DC24324-9489-4AA7-8AC6-B764E8DD6C6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B5F2CA3-EA07-4FE2-8006-D372D1689DB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7388436-1DE3-4816-86C7-A909455BC3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9D49CB7-68B8-470E-9908-3D8A55CD63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7175C32-4FAA-4D14-A9AF-188340105A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06A35E7-6063-4692-9DC7-34F1D5C7E1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36FB86A-5E01-4151-8180-C2BF40BB89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EE418E2-0DDB-4812-B8D0-F7CCC3588C8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5A763F8-AD94-410B-9DB8-DA239EF887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EDF61C9-6A5E-47D1-B3A4-5D8498500F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D46C1DA-4CF0-468B-9035-D5281414A0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0472BAD-1BB4-4949-80F2-CBE7D35891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0E4D4D6-32F4-466A-AA67-962DCCE128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54D7AED5-C4BD-4812-BE57-E555991E79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08D5DFE-BEFF-48D0-9059-7B39B28928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9F09472-45FD-4500-AD4C-ED4B7F2149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475E566-1063-4BC9-A8A7-3EF19FD1A0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6608BB7-DC6B-4438-93F8-E1AD00F52C8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F57AFA0-C915-4172-A882-2572C9B0D1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CD2A517-5A3C-411A-BC74-098185C902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360B6E9-659E-4499-9BAC-FA911901EA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43FD9F44-B359-4C54-81A2-27B514C861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ABAE129-3684-42EA-8802-0ED27D9029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27A994F-DB6F-4C7B-9A21-3A4590617B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0E7E72A-ED44-4B56-A62B-A499CC5C3F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EAD6D43-475E-4DB1-82ED-BC0EC98831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56F1FDA-CCD4-4C5B-8207-341F7CB583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E53F1E8-A8B0-4081-B2E2-6F880C8D93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3C8BEB7E-979A-4EBA-BFF2-C59977D147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C2DEA092-95BA-4125-89E2-AC72D20E4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FFE04826-13E3-41F5-A9CB-E68DF97AFB4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8600F95-EBFD-4ABB-BCC6-67E86CC3CB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30881C0-2C84-464D-BB0E-1A00A21BB1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A447DD1-CA75-40C0-8725-976E89E415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0C3D31C6-F59F-43FE-91E5-3C0F007542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FF106C2C-D24A-4A18-9284-1819D6CE33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04EDD730-5ED5-4B0E-9895-4FA2604C09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6418A5E-C85F-4553-B855-8E3EAB6690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370C29C-60DE-4A70-992B-1BEA7ADC79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258FD85A-3E3D-4F96-A60E-D42A0508C91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B3AFA5D0-F00C-45CD-9B6E-AD987A8EBE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206F909-361F-406C-B4D9-FCF94915626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FFA78C1D-3E7E-44DC-B984-B2F6288334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C9C86F9E-537C-4E6A-B691-9EF6E4A13E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BA7EC656-068C-49A7-912B-C827FF710D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E1E97E30-52EB-404E-A1A7-75B9F63D40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68623CD-27FC-485E-ADA1-82B99C5236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EAB0C8A6-36CD-4F4B-9C52-B1CB133146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B8F81FE-A75B-413D-B482-A50B577092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9E7058D6-3F74-4FB5-9C33-17A6F6C108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C5801B5A-94A3-48FA-AEFA-D99633F182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235C705-87E4-40FD-A17E-7A4705808B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F21E6DFE-B524-4323-8589-F7178B140C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BB38A77-F29E-4131-8C49-97996421B1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D5544BA-AEA8-41FF-BFE8-8E2260B519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EC8CCA6-A652-4A17-8481-1759D7EFB8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FAFBF91-B2E0-4612-A885-D8DDEC0F53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33A4C5A-5138-4419-87EC-CDF311FF94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7B0E4D90-40B8-44A4-98F7-02A0BF789E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A0532048-9E39-4C28-85FD-CDDF379ABA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FE87C64F-4F57-42A5-A70A-D81B3E38C5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37153E56-8344-4705-945F-3DF454D97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54DBA4E9-E1FF-48CD-BA94-65E3B26B95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AD6C27D1-853D-43B7-8284-1DCDF6FD1D1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822E5A0E-5D20-4E0A-97A5-C330D5C13B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1ECB0431-20B5-444C-8D34-2C5995F0A8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D1CAE4A-5B37-4683-B581-63FD900F03A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0E91BCE8-F8AB-4BF4-85FD-160BBD891B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82470ACA-9EA1-439F-B86C-1EF58DCD26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F8457810-9271-4DC4-9440-EE8B7422E8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79445DD6-96BB-4866-B14B-89ADCF4D1F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F173E259-3912-4CB9-895B-E4E4603147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69ACFD00-F15A-45FD-8D4D-1CFD6FCC45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2076C322-EB94-438E-B650-F5CAA8520F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81D6DE4D-53C1-46A3-8386-C74D901733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xmlns="" id="{90D14714-92A0-4EC3-A5C0-BC42BAD9DF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xmlns="" id="{04AB39E2-A6FE-4167-BB42-0D98043862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xmlns="" id="{C968CCD5-4F8D-431B-905B-678DB6C06C21}"/>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xmlns="" id="{B61A9769-89A3-4F57-BD77-B78AD4C65B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F8A49D5-EE85-414D-8CAB-B998258F748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F6BC485C-A241-40EB-A64C-0118F0B925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FDEE19BF-D408-4E7F-999E-0EED5038A9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E1549451-CE1D-48A4-8A6C-25C7CD8294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DFBBBD4B-1197-464C-834D-C4634FEF08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B05E6323-B5D8-47BD-9731-0388A8849E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961B42A-826D-433A-BE00-AEAAF5FDFE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5BCC3406-D101-411F-8395-2B9DAEB6F9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DC7F9B3D-CFD1-4D09-A7B4-4FBDDA5035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98AAC172-E054-4FD3-9E4D-6D0589C8BDA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E34F835D-CD70-4D09-BC3E-4D3CF877ED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9F210A76-D1B2-49DA-BA47-647E9BA730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A087BB5D-ADC8-4828-BF63-6548CDC10D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3D9B3BF2-9407-467F-B860-175FCA651B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98B403E-071A-425A-B30E-4F007596F9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1B49081C-9181-4F39-851D-1846454E8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F0EAF722-E2EB-402A-B6EE-FA888E6BF34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C469307-160F-4E72-9DDA-94913B0AC4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0FD3665A-9DC2-41A5-8DE1-B1DE7F3C5B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84C11022-5DC2-411A-BD37-ADDB80A8BE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B0433207-E48C-4E63-A809-3D49939FE5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F5C04AE4-918B-4244-B749-1A9568DC25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4A63FE90-CE01-475D-B8FF-1373AE9F67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4BC6A42-A26E-4D46-B8FC-8582BC26C5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F2E72B3B-ADD5-468D-ABC8-6042E68043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D23A489F-B51C-42C7-9A6E-8CF4CED394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191CEF4A-AC19-4987-B67F-5AA90722AD2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AD672943-A45B-4B7E-8C61-556142F500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8CC090CF-C3F3-4706-832E-1A7E728E0F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4F5438BC-7A93-477E-A255-E05818809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3D923A8A-13EF-4605-85B4-332BD91B81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98095D10-07A9-4BD4-9863-A5C0CD22A9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A4F31380-F835-416A-891E-7B99F9FD02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3A0E2660-D259-4AB8-85BF-7F9A6964AE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50D88B9C-A8D2-491E-AA7C-DC225455FC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15F2686F-3A89-4142-A3DD-971C8E54D8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605E1A16-FDD1-4C30-826A-963D998346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D063AEBE-6736-4703-995E-D2896B0506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34A1009A-3C54-41E6-9F28-E2ED37A403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E8793056-8865-434B-B1C8-672340F50C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89F92C39-6639-4F51-A13B-111A4FCE98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E978538-F8FB-4934-BD49-6369F38922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31937AAE-EC45-4245-B83E-AB4DA39E2C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78D7DB86-EBBF-4A47-9B47-A66810DA74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FC03F4E8-EA02-49A7-B9C2-A4F40051EA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38A08EF9-AF48-4370-B5F8-D873C6F99A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5FC8AE1C-F840-4AF6-BD52-2DE2F6C180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826D7CAC-83CF-4C25-B02A-D891C89EF8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6C97E13D-91D8-4ADA-AE54-D257E8C2E7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05D6A08A-DF61-46E5-9D94-695AEEB64F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E7E43AD0-130C-4A38-91D9-C6FD642137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4186DB9D-DD35-462E-BCBC-B531D28C3C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DB86C939-0D69-4A30-8E8F-94F55D439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FCB94A96-B4CD-4B00-87F6-594FBD5D6E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3ABE9C7C-A7B4-4CF3-9E76-D3DAE605A4B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75C7F186-DA43-4B8C-8FD9-67C7414DE5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0BE4D77F-8746-4ACB-A7A5-7CAF6832C5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E754164F-5EB2-4198-A060-28EDC4B991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488D9E88-E5B1-4DAA-9848-ADE4C7E4C9C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EDB891AA-7712-4C9D-9FD6-3482C40B22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BCBC444D-DDF7-4C49-B125-AA751471E3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CF400031-C866-4BAD-A0A1-320C0274DC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E8035FD4-9AB1-42D8-8498-BBD28B1726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4A5C1DE0-12B7-4C5A-9D9C-6FC93A1E60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4898E95A-5B98-4321-A9EB-EFE7D89691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090D611D-6AC9-40F4-BFF7-4D3F05A710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06F45854-8186-46A5-BCCC-E79A5A0AEA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18938E58-6A8D-4F0C-A151-34465D29B1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98721684-DA34-4422-9257-F1620BE0DC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7A5E956A-C9E6-4F1D-B42E-3EE9932C0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4FBD2FF6-FF01-4FE6-BE48-88B54C3692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F65905E4-7876-4DAE-8AF2-B96491A25F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E6584947-25EE-4166-BDC0-AC66A2550E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31017872-CAAC-4B51-979C-FAA10585FF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E10B3488-8908-4786-94FD-E07C7E4011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499B6CFA-8F0F-499B-867A-660A8786C4D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7155F4BF-BF6B-44A0-9006-4F070EE7FDB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6" name="Group 175">
            <a:extLst>
              <a:ext uri="{FF2B5EF4-FFF2-40B4-BE49-F238E27FC236}">
                <a16:creationId xmlns:a16="http://schemas.microsoft.com/office/drawing/2014/main" xmlns="" id="{96F5C9A9-F3EA-40D8-B5BB-727D5FF20F9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739066">
            <a:off x="5520984" y="3122486"/>
            <a:ext cx="2928062" cy="2544637"/>
            <a:chOff x="5281603" y="104899"/>
            <a:chExt cx="6910397" cy="6005491"/>
          </a:xfrm>
        </p:grpSpPr>
        <p:sp>
          <p:nvSpPr>
            <p:cNvPr id="177" name="Freeform 183">
              <a:extLst>
                <a:ext uri="{FF2B5EF4-FFF2-40B4-BE49-F238E27FC236}">
                  <a16:creationId xmlns:a16="http://schemas.microsoft.com/office/drawing/2014/main" xmlns="" id="{509D5BE6-D95F-45AA-A516-435C592C07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xmlns="" id="{0EF96EF2-DF02-4772-80F9-F22211D7C9CE}"/>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79" name="Straight Connector 178">
                <a:extLst>
                  <a:ext uri="{FF2B5EF4-FFF2-40B4-BE49-F238E27FC236}">
                    <a16:creationId xmlns:a16="http://schemas.microsoft.com/office/drawing/2014/main" xmlns="" id="{42945B0C-C8AB-45D3-8E5C-A9C9B69AF5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1D1D2614-04F3-4A4B-BD46-8FAC28826C6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2F7A905A-0B8E-442E-9626-8BAE8790FF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EB4AD361-941A-4CF3-ADEF-AB3B925B6E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AC8D0A1A-1D28-4048-91FA-6AE63C7929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BD36F5AF-FCD7-412D-B2E6-04555EC905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FFEEC71D-9062-4BD5-BEA3-AFA22EE2CC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6B25B288-96DD-44D8-BA56-85B4CA11FA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28EDDE80-AB27-415E-AA69-0F4C117CE38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01853BBC-801B-45F3-9E34-908D963154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3A8DAAFE-044A-45E8-94F3-72DA266B10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A835A2F6-5465-4B98-B15F-3CDF119F45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6B53D350-C6F9-4085-834C-4641EAC0AB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C3E21A81-96D1-4E4E-97E8-E4A62526D3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DF82CCC1-C129-4F35-9F1B-6729BD54F4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895F0501-D32A-4097-B83A-E9168BC87F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B90B0F05-8DC4-4E1F-A5D1-592347F847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6C312742-1C7F-4EF5-9A87-43B5625D2AB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5417F241-A1A4-46E6-9FB1-7DD4192D2CC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5A822BE5-578C-4CFD-98BF-E1EC654B62A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9F53E898-4AE5-4921-88A8-901216731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F879010F-D8D2-46CD-B168-5BF73BD5A6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72420661-FDB6-4C66-A26F-F787F7D0B7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B28C8B58-B1C3-4026-8332-6A47DB58B0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3E21D0DF-ED54-4839-92AF-09C791EA16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25981F54-3ADA-4F50-966B-498B78354B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F7BF9627-4782-447F-95DB-FF697E1CAA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98555177-D0F0-40CE-B085-A5E2A5CD25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4AA34001-F726-487C-A301-B6A6C17A4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49304565-3E0B-4466-81B4-6DB5F7D4BD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1F60607E-23D3-48E8-A010-4DCFC8ABB8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DBBACE65-83B8-4488-ADF0-487D3E02DD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DE4CC146-430F-43E9-81DF-0FC788098B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51A1BB25-2D73-488B-9C46-50E32E9C1D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93C80257-579C-463C-BE28-C3B411B523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F802DB85-79D5-4E3B-9CAB-03126759B2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1CA67E5F-B507-41EF-9659-8D0127F196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9EDFEDCA-9084-4873-B06C-FE731DABA3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89953BB3-C761-4F5A-98F3-5D3016E43A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5247494A-C9C2-426E-B225-F2093FDC98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27E9FB41-CF8D-414B-801B-86A036BC5A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C3A5A900-9CFB-41E7-92C9-81FE46FE07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930C9D19-3DC0-46E9-A7AB-B70592AE58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CD12F0D6-BFAE-4C33-A2C1-C2B3A6CC59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22D1D6F9-5B9E-4DFA-937E-3A9D383EC4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8A74D52C-870D-4995-8DE3-EA6A2B34B77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C37F29CE-E4C7-4672-880B-7AB3D3342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B8546EF7-B947-4675-8233-44CB713A34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E1D93A0F-4270-4A85-8354-3B48FDC9ED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9542AB86-1006-4F33-956A-FBBA11F795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7A54B231-5A77-49FD-A351-02019FCE589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E645EC25-B047-4853-BEB8-57FC776491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54DCDDF4-A2ED-47D1-BE7F-B35A66F4E2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726B9674-4476-4024-9E51-D6B276D63E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1AF2D10B-5DA4-46E8-8E45-A4FA886818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2488C788-2EA9-4B33-BF5A-18ADC33EE4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D826F46C-E9F0-4C91-9D3E-2767B8A470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D365DB03-9930-4161-B009-CED822DF9F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03AE038C-6ADC-444D-9AF6-C061946789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C909EE48-02F3-4909-BD5F-D32B66227C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30933263-02EE-4876-B582-B00D31F092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90362EF5-C42D-459F-B11C-2B97E24E8A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EBA36484-A98E-4570-BBED-3AFC52CA08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34C11CCD-B043-41A3-8B97-030835923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8AB821EA-AD81-4BA6-9BB7-359BD8C2AA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E84744AF-12DF-4948-B2F9-69373B334B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4D9827B9-C5DE-4726-8B91-15AB022DDE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30B2D3C2-F2D4-4912-9250-2D3E040535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9B1258BF-0B2F-4D81-81E1-003AEBA110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4C041410-96E0-4A95-ABBC-56E2DF30E1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F523D6A5-8A28-4B5E-B017-D0172F2759F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42C59CBF-0AC7-47CD-BCAF-F0C10FD40C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248112E7-7790-4213-9F6A-A71F58E191C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0AEB4190-3008-4A64-B128-E088420DA0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156397A6-3145-450C-BC35-2520D824F4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6FB6A855-B3DD-4596-945C-0C554F7653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1764AA8B-E68F-418F-8B1F-4C4C105411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767B5663-CBD7-4B0F-B4FE-AA318ACE1F8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Picture 3">
            <a:extLst>
              <a:ext uri="{FF2B5EF4-FFF2-40B4-BE49-F238E27FC236}">
                <a16:creationId xmlns:a16="http://schemas.microsoft.com/office/drawing/2014/main" xmlns="" id="{935A3C5F-3EEF-1A49-8151-D51A3BAAE27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5968673" y="2827405"/>
            <a:ext cx="2880000" cy="2880000"/>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7" name="Picture 6">
            <a:extLst>
              <a:ext uri="{FF2B5EF4-FFF2-40B4-BE49-F238E27FC236}">
                <a16:creationId xmlns:a16="http://schemas.microsoft.com/office/drawing/2014/main" xmlns="" id="{461552B9-23A1-7A47-A149-1BD77F99F2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31933" y="831"/>
            <a:ext cx="4246815" cy="3377904"/>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6" name="Picture 5">
            <a:extLst>
              <a:ext uri="{FF2B5EF4-FFF2-40B4-BE49-F238E27FC236}">
                <a16:creationId xmlns:a16="http://schemas.microsoft.com/office/drawing/2014/main" xmlns="" id="{C41F6537-5CAC-A343-8E16-335FB67474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4588" y="4144804"/>
            <a:ext cx="3327412" cy="2713196"/>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
        <p:nvSpPr>
          <p:cNvPr id="8" name="AutoShape 5" descr="Image result for desk slee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7" descr="Image result for desk slee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437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BABA3-7CC2-9D4B-84D9-43BB7278627F}"/>
              </a:ext>
            </a:extLst>
          </p:cNvPr>
          <p:cNvSpPr>
            <a:spLocks noGrp="1"/>
          </p:cNvSpPr>
          <p:nvPr>
            <p:ph type="title"/>
          </p:nvPr>
        </p:nvSpPr>
        <p:spPr>
          <a:xfrm>
            <a:off x="685800" y="556380"/>
            <a:ext cx="4681873" cy="1456267"/>
          </a:xfrm>
        </p:spPr>
        <p:txBody>
          <a:bodyPr>
            <a:normAutofit/>
          </a:bodyPr>
          <a:lstStyle/>
          <a:p>
            <a:r>
              <a:rPr lang="en-GB" sz="5400" b="1" cap="none" dirty="0" smtClean="0"/>
              <a:t>Environment</a:t>
            </a:r>
            <a:endParaRPr lang="en-GB" sz="5400" b="1" cap="none" dirty="0"/>
          </a:p>
        </p:txBody>
      </p:sp>
      <p:sp>
        <p:nvSpPr>
          <p:cNvPr id="3" name="Content Placeholder 2">
            <a:extLst>
              <a:ext uri="{FF2B5EF4-FFF2-40B4-BE49-F238E27FC236}">
                <a16:creationId xmlns:a16="http://schemas.microsoft.com/office/drawing/2014/main" xmlns="" id="{A01B684F-200D-A047-9183-1E624B7DC20A}"/>
              </a:ext>
            </a:extLst>
          </p:cNvPr>
          <p:cNvSpPr>
            <a:spLocks noGrp="1"/>
          </p:cNvSpPr>
          <p:nvPr>
            <p:ph idx="1"/>
          </p:nvPr>
        </p:nvSpPr>
        <p:spPr>
          <a:xfrm>
            <a:off x="685801" y="1284514"/>
            <a:ext cx="4681873" cy="3649133"/>
          </a:xfrm>
        </p:spPr>
        <p:txBody>
          <a:bodyPr>
            <a:normAutofit/>
          </a:bodyPr>
          <a:lstStyle/>
          <a:p>
            <a:r>
              <a:rPr lang="en-GB" sz="2400" dirty="0"/>
              <a:t>Living within our means</a:t>
            </a:r>
          </a:p>
          <a:p>
            <a:r>
              <a:rPr lang="en-GB" sz="2400" dirty="0"/>
              <a:t>Natural resources – the need to consider material scarcity and damage to the environment</a:t>
            </a:r>
          </a:p>
          <a:p>
            <a:r>
              <a:rPr lang="en-GB" sz="2400" dirty="0"/>
              <a:t>Extinction of species</a:t>
            </a:r>
          </a:p>
        </p:txBody>
      </p:sp>
      <p:grpSp>
        <p:nvGrpSpPr>
          <p:cNvPr id="12" name="Group 11">
            <a:extLst>
              <a:ext uri="{FF2B5EF4-FFF2-40B4-BE49-F238E27FC236}">
                <a16:creationId xmlns:a16="http://schemas.microsoft.com/office/drawing/2014/main" xmlns="" id="{296AB558-6820-4393-8351-D146CED5931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xmlns="" id="{3BB6C7B8-71D2-4A0C-AA4B-4660B12EF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0D7DAFF2-3B01-43E7-920E-2681B3B7891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xmlns="" id="{4411BB0A-182E-400C-8F0F-41AD321D87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12ED0C9-3391-481F-9C41-937609C7E6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DE31E99-6B9F-4EDE-B279-DCF453C59D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DC24324-9489-4AA7-8AC6-B764E8DD6C6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B5F2CA3-EA07-4FE2-8006-D372D1689DB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7388436-1DE3-4816-86C7-A909455BC3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9D49CB7-68B8-470E-9908-3D8A55CD63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7175C32-4FAA-4D14-A9AF-188340105A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06A35E7-6063-4692-9DC7-34F1D5C7E1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36FB86A-5E01-4151-8180-C2BF40BB89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EE418E2-0DDB-4812-B8D0-F7CCC3588C8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5A763F8-AD94-410B-9DB8-DA239EF887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EDF61C9-6A5E-47D1-B3A4-5D8498500F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D46C1DA-4CF0-468B-9035-D5281414A0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0472BAD-1BB4-4949-80F2-CBE7D35891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0E4D4D6-32F4-466A-AA67-962DCCE128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54D7AED5-C4BD-4812-BE57-E555991E79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08D5DFE-BEFF-48D0-9059-7B39B28928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9F09472-45FD-4500-AD4C-ED4B7F2149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475E566-1063-4BC9-A8A7-3EF19FD1A0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6608BB7-DC6B-4438-93F8-E1AD00F52C8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F57AFA0-C915-4172-A882-2572C9B0D1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CD2A517-5A3C-411A-BC74-098185C902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360B6E9-659E-4499-9BAC-FA911901EA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43FD9F44-B359-4C54-81A2-27B514C861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ABAE129-3684-42EA-8802-0ED27D9029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27A994F-DB6F-4C7B-9A21-3A4590617B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0E7E72A-ED44-4B56-A62B-A499CC5C3F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EAD6D43-475E-4DB1-82ED-BC0EC98831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56F1FDA-CCD4-4C5B-8207-341F7CB583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E53F1E8-A8B0-4081-B2E2-6F880C8D93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3C8BEB7E-979A-4EBA-BFF2-C59977D147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C2DEA092-95BA-4125-89E2-AC72D20E4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FFE04826-13E3-41F5-A9CB-E68DF97AFB4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8600F95-EBFD-4ABB-BCC6-67E86CC3CB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30881C0-2C84-464D-BB0E-1A00A21BB1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A447DD1-CA75-40C0-8725-976E89E415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0C3D31C6-F59F-43FE-91E5-3C0F007542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FF106C2C-D24A-4A18-9284-1819D6CE33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04EDD730-5ED5-4B0E-9895-4FA2604C09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6418A5E-C85F-4553-B855-8E3EAB6690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370C29C-60DE-4A70-992B-1BEA7ADC79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258FD85A-3E3D-4F96-A60E-D42A0508C91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B3AFA5D0-F00C-45CD-9B6E-AD987A8EBE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206F909-361F-406C-B4D9-FCF94915626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FFA78C1D-3E7E-44DC-B984-B2F6288334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C9C86F9E-537C-4E6A-B691-9EF6E4A13E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BA7EC656-068C-49A7-912B-C827FF710D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E1E97E30-52EB-404E-A1A7-75B9F63D40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68623CD-27FC-485E-ADA1-82B99C5236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EAB0C8A6-36CD-4F4B-9C52-B1CB133146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B8F81FE-A75B-413D-B482-A50B577092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9E7058D6-3F74-4FB5-9C33-17A6F6C108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C5801B5A-94A3-48FA-AEFA-D99633F182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235C705-87E4-40FD-A17E-7A4705808B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F21E6DFE-B524-4323-8589-F7178B140C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BB38A77-F29E-4131-8C49-97996421B1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D5544BA-AEA8-41FF-BFE8-8E2260B519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EC8CCA6-A652-4A17-8481-1759D7EFB8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FAFBF91-B2E0-4612-A885-D8DDEC0F53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33A4C5A-5138-4419-87EC-CDF311FF94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7B0E4D90-40B8-44A4-98F7-02A0BF789E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A0532048-9E39-4C28-85FD-CDDF379ABA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FE87C64F-4F57-42A5-A70A-D81B3E38C5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37153E56-8344-4705-945F-3DF454D97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54DBA4E9-E1FF-48CD-BA94-65E3B26B95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AD6C27D1-853D-43B7-8284-1DCDF6FD1D1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822E5A0E-5D20-4E0A-97A5-C330D5C13B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1ECB0431-20B5-444C-8D34-2C5995F0A8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D1CAE4A-5B37-4683-B581-63FD900F03A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0E91BCE8-F8AB-4BF4-85FD-160BBD891B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82470ACA-9EA1-439F-B86C-1EF58DCD26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F8457810-9271-4DC4-9440-EE8B7422E8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79445DD6-96BB-4866-B14B-89ADCF4D1F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F173E259-3912-4CB9-895B-E4E4603147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69ACFD00-F15A-45FD-8D4D-1CFD6FCC45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2076C322-EB94-438E-B650-F5CAA8520F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81D6DE4D-53C1-46A3-8386-C74D901733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xmlns="" id="{90D14714-92A0-4EC3-A5C0-BC42BAD9DF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xmlns="" id="{04AB39E2-A6FE-4167-BB42-0D98043862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xmlns="" id="{C968CCD5-4F8D-431B-905B-678DB6C06C21}"/>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xmlns="" id="{B61A9769-89A3-4F57-BD77-B78AD4C65B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F8A49D5-EE85-414D-8CAB-B998258F748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F6BC485C-A241-40EB-A64C-0118F0B925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FDEE19BF-D408-4E7F-999E-0EED5038A9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E1549451-CE1D-48A4-8A6C-25C7CD8294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DFBBBD4B-1197-464C-834D-C4634FEF08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B05E6323-B5D8-47BD-9731-0388A8849E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961B42A-826D-433A-BE00-AEAAF5FDFE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5BCC3406-D101-411F-8395-2B9DAEB6F9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DC7F9B3D-CFD1-4D09-A7B4-4FBDDA5035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98AAC172-E054-4FD3-9E4D-6D0589C8BDA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E34F835D-CD70-4D09-BC3E-4D3CF877ED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9F210A76-D1B2-49DA-BA47-647E9BA730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A087BB5D-ADC8-4828-BF63-6548CDC10D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3D9B3BF2-9407-467F-B860-175FCA651B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98B403E-071A-425A-B30E-4F007596F9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1B49081C-9181-4F39-851D-1846454E8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F0EAF722-E2EB-402A-B6EE-FA888E6BF34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C469307-160F-4E72-9DDA-94913B0AC4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0FD3665A-9DC2-41A5-8DE1-B1DE7F3C5B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84C11022-5DC2-411A-BD37-ADDB80A8BE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B0433207-E48C-4E63-A809-3D49939FE5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F5C04AE4-918B-4244-B749-1A9568DC25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4A63FE90-CE01-475D-B8FF-1373AE9F67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4BC6A42-A26E-4D46-B8FC-8582BC26C5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F2E72B3B-ADD5-468D-ABC8-6042E68043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D23A489F-B51C-42C7-9A6E-8CF4CED394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191CEF4A-AC19-4987-B67F-5AA90722AD2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AD672943-A45B-4B7E-8C61-556142F500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8CC090CF-C3F3-4706-832E-1A7E728E0F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4F5438BC-7A93-477E-A255-E05818809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3D923A8A-13EF-4605-85B4-332BD91B81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98095D10-07A9-4BD4-9863-A5C0CD22A9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A4F31380-F835-416A-891E-7B99F9FD02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3A0E2660-D259-4AB8-85BF-7F9A6964AE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50D88B9C-A8D2-491E-AA7C-DC225455FC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15F2686F-3A89-4142-A3DD-971C8E54D8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605E1A16-FDD1-4C30-826A-963D998346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D063AEBE-6736-4703-995E-D2896B0506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34A1009A-3C54-41E6-9F28-E2ED37A403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E8793056-8865-434B-B1C8-672340F50C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89F92C39-6639-4F51-A13B-111A4FCE98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E978538-F8FB-4934-BD49-6369F38922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31937AAE-EC45-4245-B83E-AB4DA39E2C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78D7DB86-EBBF-4A47-9B47-A66810DA74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FC03F4E8-EA02-49A7-B9C2-A4F40051EA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38A08EF9-AF48-4370-B5F8-D873C6F99A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5FC8AE1C-F840-4AF6-BD52-2DE2F6C180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826D7CAC-83CF-4C25-B02A-D891C89EF8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6C97E13D-91D8-4ADA-AE54-D257E8C2E7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05D6A08A-DF61-46E5-9D94-695AEEB64F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E7E43AD0-130C-4A38-91D9-C6FD642137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4186DB9D-DD35-462E-BCBC-B531D28C3C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DB86C939-0D69-4A30-8E8F-94F55D439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FCB94A96-B4CD-4B00-87F6-594FBD5D6E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3ABE9C7C-A7B4-4CF3-9E76-D3DAE605A4B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75C7F186-DA43-4B8C-8FD9-67C7414DE5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0BE4D77F-8746-4ACB-A7A5-7CAF6832C5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E754164F-5EB2-4198-A060-28EDC4B991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488D9E88-E5B1-4DAA-9848-ADE4C7E4C9C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EDB891AA-7712-4C9D-9FD6-3482C40B22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BCBC444D-DDF7-4C49-B125-AA751471E3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CF400031-C866-4BAD-A0A1-320C0274DC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E8035FD4-9AB1-42D8-8498-BBD28B1726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4A5C1DE0-12B7-4C5A-9D9C-6FC93A1E60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4898E95A-5B98-4321-A9EB-EFE7D89691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090D611D-6AC9-40F4-BFF7-4D3F05A710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06F45854-8186-46A5-BCCC-E79A5A0AEA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18938E58-6A8D-4F0C-A151-34465D29B1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98721684-DA34-4422-9257-F1620BE0DC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7A5E956A-C9E6-4F1D-B42E-3EE9932C0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4FBD2FF6-FF01-4FE6-BE48-88B54C3692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F65905E4-7876-4DAE-8AF2-B96491A25F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E6584947-25EE-4166-BDC0-AC66A2550E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31017872-CAAC-4B51-979C-FAA10585FF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E10B3488-8908-4786-94FD-E07C7E4011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499B6CFA-8F0F-499B-867A-660A8786C4D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7155F4BF-BF6B-44A0-9006-4F070EE7FDB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6" name="Group 175">
            <a:extLst>
              <a:ext uri="{FF2B5EF4-FFF2-40B4-BE49-F238E27FC236}">
                <a16:creationId xmlns:a16="http://schemas.microsoft.com/office/drawing/2014/main" xmlns="" id="{96F5C9A9-F3EA-40D8-B5BB-727D5FF20F9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739066">
            <a:off x="5520984" y="3122486"/>
            <a:ext cx="2928062" cy="2544637"/>
            <a:chOff x="5281603" y="104899"/>
            <a:chExt cx="6910397" cy="6005491"/>
          </a:xfrm>
        </p:grpSpPr>
        <p:sp>
          <p:nvSpPr>
            <p:cNvPr id="177" name="Freeform 183">
              <a:extLst>
                <a:ext uri="{FF2B5EF4-FFF2-40B4-BE49-F238E27FC236}">
                  <a16:creationId xmlns:a16="http://schemas.microsoft.com/office/drawing/2014/main" xmlns="" id="{509D5BE6-D95F-45AA-A516-435C592C07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xmlns="" id="{0EF96EF2-DF02-4772-80F9-F22211D7C9CE}"/>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79" name="Straight Connector 178">
                <a:extLst>
                  <a:ext uri="{FF2B5EF4-FFF2-40B4-BE49-F238E27FC236}">
                    <a16:creationId xmlns:a16="http://schemas.microsoft.com/office/drawing/2014/main" xmlns="" id="{42945B0C-C8AB-45D3-8E5C-A9C9B69AF5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1D1D2614-04F3-4A4B-BD46-8FAC28826C6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2F7A905A-0B8E-442E-9626-8BAE8790FF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EB4AD361-941A-4CF3-ADEF-AB3B925B6E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AC8D0A1A-1D28-4048-91FA-6AE63C7929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BD36F5AF-FCD7-412D-B2E6-04555EC905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FFEEC71D-9062-4BD5-BEA3-AFA22EE2CC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6B25B288-96DD-44D8-BA56-85B4CA11FA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28EDDE80-AB27-415E-AA69-0F4C117CE38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01853BBC-801B-45F3-9E34-908D963154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3A8DAAFE-044A-45E8-94F3-72DA266B10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A835A2F6-5465-4B98-B15F-3CDF119F45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6B53D350-C6F9-4085-834C-4641EAC0AB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C3E21A81-96D1-4E4E-97E8-E4A62526D3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DF82CCC1-C129-4F35-9F1B-6729BD54F4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895F0501-D32A-4097-B83A-E9168BC87F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B90B0F05-8DC4-4E1F-A5D1-592347F847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6C312742-1C7F-4EF5-9A87-43B5625D2AB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5417F241-A1A4-46E6-9FB1-7DD4192D2CC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5A822BE5-578C-4CFD-98BF-E1EC654B62A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9F53E898-4AE5-4921-88A8-901216731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F879010F-D8D2-46CD-B168-5BF73BD5A6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72420661-FDB6-4C66-A26F-F787F7D0B7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B28C8B58-B1C3-4026-8332-6A47DB58B0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3E21D0DF-ED54-4839-92AF-09C791EA16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25981F54-3ADA-4F50-966B-498B78354B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F7BF9627-4782-447F-95DB-FF697E1CAA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98555177-D0F0-40CE-B085-A5E2A5CD25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4AA34001-F726-487C-A301-B6A6C17A4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49304565-3E0B-4466-81B4-6DB5F7D4BD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1F60607E-23D3-48E8-A010-4DCFC8ABB8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DBBACE65-83B8-4488-ADF0-487D3E02DD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DE4CC146-430F-43E9-81DF-0FC788098B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51A1BB25-2D73-488B-9C46-50E32E9C1D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93C80257-579C-463C-BE28-C3B411B523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F802DB85-79D5-4E3B-9CAB-03126759B2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1CA67E5F-B507-41EF-9659-8D0127F196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9EDFEDCA-9084-4873-B06C-FE731DABA3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89953BB3-C761-4F5A-98F3-5D3016E43A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5247494A-C9C2-426E-B225-F2093FDC98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27E9FB41-CF8D-414B-801B-86A036BC5A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C3A5A900-9CFB-41E7-92C9-81FE46FE07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930C9D19-3DC0-46E9-A7AB-B70592AE58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CD12F0D6-BFAE-4C33-A2C1-C2B3A6CC59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22D1D6F9-5B9E-4DFA-937E-3A9D383EC4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8A74D52C-870D-4995-8DE3-EA6A2B34B77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C37F29CE-E4C7-4672-880B-7AB3D3342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B8546EF7-B947-4675-8233-44CB713A34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E1D93A0F-4270-4A85-8354-3B48FDC9ED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9542AB86-1006-4F33-956A-FBBA11F795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7A54B231-5A77-49FD-A351-02019FCE589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E645EC25-B047-4853-BEB8-57FC776491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54DCDDF4-A2ED-47D1-BE7F-B35A66F4E2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726B9674-4476-4024-9E51-D6B276D63E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1AF2D10B-5DA4-46E8-8E45-A4FA886818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2488C788-2EA9-4B33-BF5A-18ADC33EE4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D826F46C-E9F0-4C91-9D3E-2767B8A470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D365DB03-9930-4161-B009-CED822DF9F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03AE038C-6ADC-444D-9AF6-C061946789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C909EE48-02F3-4909-BD5F-D32B66227C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30933263-02EE-4876-B582-B00D31F092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90362EF5-C42D-459F-B11C-2B97E24E8A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EBA36484-A98E-4570-BBED-3AFC52CA08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34C11CCD-B043-41A3-8B97-030835923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8AB821EA-AD81-4BA6-9BB7-359BD8C2AA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E84744AF-12DF-4948-B2F9-69373B334B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4D9827B9-C5DE-4726-8B91-15AB022DDE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30B2D3C2-F2D4-4912-9250-2D3E040535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9B1258BF-0B2F-4D81-81E1-003AEBA110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4C041410-96E0-4A95-ABBC-56E2DF30E1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F523D6A5-8A28-4B5E-B017-D0172F2759F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42C59CBF-0AC7-47CD-BCAF-F0C10FD40C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248112E7-7790-4213-9F6A-A71F58E191C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0AEB4190-3008-4A64-B128-E088420DA0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156397A6-3145-450C-BC35-2520D824F4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6FB6A855-B3DD-4596-945C-0C554F7653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1764AA8B-E68F-418F-8B1F-4C4C105411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767B5663-CBD7-4B0F-B4FE-AA318ACE1F8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Picture 3">
            <a:extLst>
              <a:ext uri="{FF2B5EF4-FFF2-40B4-BE49-F238E27FC236}">
                <a16:creationId xmlns:a16="http://schemas.microsoft.com/office/drawing/2014/main" xmlns="" id="{935A3C5F-3EEF-1A49-8151-D51A3BAAE272}"/>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5942661" y="2837385"/>
            <a:ext cx="2880000" cy="2880000"/>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7" name="Picture 6">
            <a:extLst>
              <a:ext uri="{FF2B5EF4-FFF2-40B4-BE49-F238E27FC236}">
                <a16:creationId xmlns:a16="http://schemas.microsoft.com/office/drawing/2014/main" xmlns="" id="{461552B9-23A1-7A47-A149-1BD77F99F2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60270" y="-36111"/>
            <a:ext cx="4234173" cy="3524921"/>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6" name="Picture 5">
            <a:extLst>
              <a:ext uri="{FF2B5EF4-FFF2-40B4-BE49-F238E27FC236}">
                <a16:creationId xmlns:a16="http://schemas.microsoft.com/office/drawing/2014/main" xmlns="" id="{C41F6537-5CAC-A343-8E16-335FB67474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4588" y="4174585"/>
            <a:ext cx="3327412" cy="2694334"/>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
        <p:nvSpPr>
          <p:cNvPr id="8" name="AutoShape 5" descr="Image result for desk slee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7" descr="Image result for desk slee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077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BABA3-7CC2-9D4B-84D9-43BB7278627F}"/>
              </a:ext>
            </a:extLst>
          </p:cNvPr>
          <p:cNvSpPr>
            <a:spLocks noGrp="1"/>
          </p:cNvSpPr>
          <p:nvPr>
            <p:ph type="title"/>
          </p:nvPr>
        </p:nvSpPr>
        <p:spPr>
          <a:xfrm>
            <a:off x="685800" y="556380"/>
            <a:ext cx="4681873" cy="1456267"/>
          </a:xfrm>
        </p:spPr>
        <p:txBody>
          <a:bodyPr>
            <a:normAutofit/>
          </a:bodyPr>
          <a:lstStyle/>
          <a:p>
            <a:r>
              <a:rPr lang="en-GB" sz="5400" b="1" cap="none" dirty="0" smtClean="0"/>
              <a:t>Economic</a:t>
            </a:r>
            <a:endParaRPr lang="en-GB" sz="5400" b="1" cap="none" dirty="0"/>
          </a:p>
        </p:txBody>
      </p:sp>
      <p:sp>
        <p:nvSpPr>
          <p:cNvPr id="3" name="Content Placeholder 2">
            <a:extLst>
              <a:ext uri="{FF2B5EF4-FFF2-40B4-BE49-F238E27FC236}">
                <a16:creationId xmlns:a16="http://schemas.microsoft.com/office/drawing/2014/main" xmlns="" id="{A01B684F-200D-A047-9183-1E624B7DC20A}"/>
              </a:ext>
            </a:extLst>
          </p:cNvPr>
          <p:cNvSpPr>
            <a:spLocks noGrp="1"/>
          </p:cNvSpPr>
          <p:nvPr>
            <p:ph idx="1"/>
          </p:nvPr>
        </p:nvSpPr>
        <p:spPr>
          <a:xfrm>
            <a:off x="685801" y="1284514"/>
            <a:ext cx="5060620" cy="3649133"/>
          </a:xfrm>
        </p:spPr>
        <p:txBody>
          <a:bodyPr>
            <a:normAutofit/>
          </a:bodyPr>
          <a:lstStyle/>
          <a:p>
            <a:r>
              <a:rPr lang="en-GB" sz="2400" dirty="0"/>
              <a:t>Business/country uses its resource efficiently and responsibly</a:t>
            </a:r>
          </a:p>
          <a:p>
            <a:r>
              <a:rPr lang="en-GB" sz="2400" dirty="0"/>
              <a:t>Operational profit</a:t>
            </a:r>
          </a:p>
          <a:p>
            <a:r>
              <a:rPr lang="en-GB" sz="2400" dirty="0"/>
              <a:t>Without efficient and effective uses of resources, a business cannot sustain its activities in the long term</a:t>
            </a:r>
          </a:p>
        </p:txBody>
      </p:sp>
      <p:grpSp>
        <p:nvGrpSpPr>
          <p:cNvPr id="12" name="Group 11">
            <a:extLst>
              <a:ext uri="{FF2B5EF4-FFF2-40B4-BE49-F238E27FC236}">
                <a16:creationId xmlns:a16="http://schemas.microsoft.com/office/drawing/2014/main" xmlns="" id="{296AB558-6820-4393-8351-D146CED5931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xmlns="" id="{3BB6C7B8-71D2-4A0C-AA4B-4660B12EF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0D7DAFF2-3B01-43E7-920E-2681B3B7891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xmlns="" id="{4411BB0A-182E-400C-8F0F-41AD321D87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12ED0C9-3391-481F-9C41-937609C7E6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DE31E99-6B9F-4EDE-B279-DCF453C59D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DC24324-9489-4AA7-8AC6-B764E8DD6C6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B5F2CA3-EA07-4FE2-8006-D372D1689DB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7388436-1DE3-4816-86C7-A909455BC3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9D49CB7-68B8-470E-9908-3D8A55CD63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7175C32-4FAA-4D14-A9AF-188340105A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06A35E7-6063-4692-9DC7-34F1D5C7E1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36FB86A-5E01-4151-8180-C2BF40BB89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EE418E2-0DDB-4812-B8D0-F7CCC3588C8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5A763F8-AD94-410B-9DB8-DA239EF887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EDF61C9-6A5E-47D1-B3A4-5D8498500F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D46C1DA-4CF0-468B-9035-D5281414A0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0472BAD-1BB4-4949-80F2-CBE7D35891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0E4D4D6-32F4-466A-AA67-962DCCE128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54D7AED5-C4BD-4812-BE57-E555991E79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08D5DFE-BEFF-48D0-9059-7B39B28928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9F09472-45FD-4500-AD4C-ED4B7F2149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475E566-1063-4BC9-A8A7-3EF19FD1A0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6608BB7-DC6B-4438-93F8-E1AD00F52C8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F57AFA0-C915-4172-A882-2572C9B0D1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CD2A517-5A3C-411A-BC74-098185C902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360B6E9-659E-4499-9BAC-FA911901EA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43FD9F44-B359-4C54-81A2-27B514C861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ABAE129-3684-42EA-8802-0ED27D9029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27A994F-DB6F-4C7B-9A21-3A4590617B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0E7E72A-ED44-4B56-A62B-A499CC5C3F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EAD6D43-475E-4DB1-82ED-BC0EC98831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56F1FDA-CCD4-4C5B-8207-341F7CB583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E53F1E8-A8B0-4081-B2E2-6F880C8D93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3C8BEB7E-979A-4EBA-BFF2-C59977D147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C2DEA092-95BA-4125-89E2-AC72D20E4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FFE04826-13E3-41F5-A9CB-E68DF97AFB4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8600F95-EBFD-4ABB-BCC6-67E86CC3CB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30881C0-2C84-464D-BB0E-1A00A21BB1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A447DD1-CA75-40C0-8725-976E89E415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0C3D31C6-F59F-43FE-91E5-3C0F007542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FF106C2C-D24A-4A18-9284-1819D6CE33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04EDD730-5ED5-4B0E-9895-4FA2604C09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6418A5E-C85F-4553-B855-8E3EAB6690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370C29C-60DE-4A70-992B-1BEA7ADC79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258FD85A-3E3D-4F96-A60E-D42A0508C91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B3AFA5D0-F00C-45CD-9B6E-AD987A8EBE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206F909-361F-406C-B4D9-FCF94915626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FFA78C1D-3E7E-44DC-B984-B2F6288334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C9C86F9E-537C-4E6A-B691-9EF6E4A13E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BA7EC656-068C-49A7-912B-C827FF710D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E1E97E30-52EB-404E-A1A7-75B9F63D40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68623CD-27FC-485E-ADA1-82B99C5236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EAB0C8A6-36CD-4F4B-9C52-B1CB133146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B8F81FE-A75B-413D-B482-A50B577092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9E7058D6-3F74-4FB5-9C33-17A6F6C108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C5801B5A-94A3-48FA-AEFA-D99633F182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235C705-87E4-40FD-A17E-7A4705808B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F21E6DFE-B524-4323-8589-F7178B140C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BB38A77-F29E-4131-8C49-97996421B1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D5544BA-AEA8-41FF-BFE8-8E2260B519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EC8CCA6-A652-4A17-8481-1759D7EFB8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FAFBF91-B2E0-4612-A885-D8DDEC0F53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33A4C5A-5138-4419-87EC-CDF311FF94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7B0E4D90-40B8-44A4-98F7-02A0BF789E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A0532048-9E39-4C28-85FD-CDDF379ABA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FE87C64F-4F57-42A5-A70A-D81B3E38C5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37153E56-8344-4705-945F-3DF454D97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54DBA4E9-E1FF-48CD-BA94-65E3B26B95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AD6C27D1-853D-43B7-8284-1DCDF6FD1D1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822E5A0E-5D20-4E0A-97A5-C330D5C13B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1ECB0431-20B5-444C-8D34-2C5995F0A8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D1CAE4A-5B37-4683-B581-63FD900F03A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0E91BCE8-F8AB-4BF4-85FD-160BBD891B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82470ACA-9EA1-439F-B86C-1EF58DCD26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F8457810-9271-4DC4-9440-EE8B7422E8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79445DD6-96BB-4866-B14B-89ADCF4D1F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F173E259-3912-4CB9-895B-E4E4603147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69ACFD00-F15A-45FD-8D4D-1CFD6FCC45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2076C322-EB94-438E-B650-F5CAA8520F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81D6DE4D-53C1-46A3-8386-C74D901733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xmlns="" id="{90D14714-92A0-4EC3-A5C0-BC42BAD9DF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xmlns="" id="{04AB39E2-A6FE-4167-BB42-0D98043862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xmlns="" id="{C968CCD5-4F8D-431B-905B-678DB6C06C21}"/>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xmlns="" id="{B61A9769-89A3-4F57-BD77-B78AD4C65B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F8A49D5-EE85-414D-8CAB-B998258F748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F6BC485C-A241-40EB-A64C-0118F0B925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FDEE19BF-D408-4E7F-999E-0EED5038A9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E1549451-CE1D-48A4-8A6C-25C7CD8294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DFBBBD4B-1197-464C-834D-C4634FEF08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B05E6323-B5D8-47BD-9731-0388A8849E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961B42A-826D-433A-BE00-AEAAF5FDFE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5BCC3406-D101-411F-8395-2B9DAEB6F9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DC7F9B3D-CFD1-4D09-A7B4-4FBDDA5035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98AAC172-E054-4FD3-9E4D-6D0589C8BDA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E34F835D-CD70-4D09-BC3E-4D3CF877ED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9F210A76-D1B2-49DA-BA47-647E9BA730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A087BB5D-ADC8-4828-BF63-6548CDC10D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3D9B3BF2-9407-467F-B860-175FCA651B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98B403E-071A-425A-B30E-4F007596F9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1B49081C-9181-4F39-851D-1846454E8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F0EAF722-E2EB-402A-B6EE-FA888E6BF34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C469307-160F-4E72-9DDA-94913B0AC4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0FD3665A-9DC2-41A5-8DE1-B1DE7F3C5B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84C11022-5DC2-411A-BD37-ADDB80A8BE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B0433207-E48C-4E63-A809-3D49939FE5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F5C04AE4-918B-4244-B749-1A9568DC25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4A63FE90-CE01-475D-B8FF-1373AE9F67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4BC6A42-A26E-4D46-B8FC-8582BC26C5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F2E72B3B-ADD5-468D-ABC8-6042E68043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D23A489F-B51C-42C7-9A6E-8CF4CED394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191CEF4A-AC19-4987-B67F-5AA90722AD2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AD672943-A45B-4B7E-8C61-556142F500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8CC090CF-C3F3-4706-832E-1A7E728E0F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4F5438BC-7A93-477E-A255-E05818809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3D923A8A-13EF-4605-85B4-332BD91B81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98095D10-07A9-4BD4-9863-A5C0CD22A9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A4F31380-F835-416A-891E-7B99F9FD02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3A0E2660-D259-4AB8-85BF-7F9A6964AE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50D88B9C-A8D2-491E-AA7C-DC225455FC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15F2686F-3A89-4142-A3DD-971C8E54D8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605E1A16-FDD1-4C30-826A-963D998346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D063AEBE-6736-4703-995E-D2896B0506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34A1009A-3C54-41E6-9F28-E2ED37A403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E8793056-8865-434B-B1C8-672340F50C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89F92C39-6639-4F51-A13B-111A4FCE98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4E978538-F8FB-4934-BD49-6369F38922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31937AAE-EC45-4245-B83E-AB4DA39E2C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78D7DB86-EBBF-4A47-9B47-A66810DA74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FC03F4E8-EA02-49A7-B9C2-A4F40051EA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38A08EF9-AF48-4370-B5F8-D873C6F99A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5FC8AE1C-F840-4AF6-BD52-2DE2F6C180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826D7CAC-83CF-4C25-B02A-D891C89EF8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6C97E13D-91D8-4ADA-AE54-D257E8C2E7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05D6A08A-DF61-46E5-9D94-695AEEB64F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E7E43AD0-130C-4A38-91D9-C6FD642137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4186DB9D-DD35-462E-BCBC-B531D28C3C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DB86C939-0D69-4A30-8E8F-94F55D439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FCB94A96-B4CD-4B00-87F6-594FBD5D6E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3ABE9C7C-A7B4-4CF3-9E76-D3DAE605A4B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75C7F186-DA43-4B8C-8FD9-67C7414DE5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0BE4D77F-8746-4ACB-A7A5-7CAF6832C5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E754164F-5EB2-4198-A060-28EDC4B991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488D9E88-E5B1-4DAA-9848-ADE4C7E4C9C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EDB891AA-7712-4C9D-9FD6-3482C40B22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BCBC444D-DDF7-4C49-B125-AA751471E3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CF400031-C866-4BAD-A0A1-320C0274DC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E8035FD4-9AB1-42D8-8498-BBD28B1726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4A5C1DE0-12B7-4C5A-9D9C-6FC93A1E60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4898E95A-5B98-4321-A9EB-EFE7D89691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090D611D-6AC9-40F4-BFF7-4D3F05A710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06F45854-8186-46A5-BCCC-E79A5A0AEA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18938E58-6A8D-4F0C-A151-34465D29B1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98721684-DA34-4422-9257-F1620BE0DC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7A5E956A-C9E6-4F1D-B42E-3EE9932C0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4FBD2FF6-FF01-4FE6-BE48-88B54C3692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F65905E4-7876-4DAE-8AF2-B96491A25F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E6584947-25EE-4166-BDC0-AC66A2550E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31017872-CAAC-4B51-979C-FAA10585FF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E10B3488-8908-4786-94FD-E07C7E4011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499B6CFA-8F0F-499B-867A-660A8786C4D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7155F4BF-BF6B-44A0-9006-4F070EE7FDB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6" name="Group 175">
            <a:extLst>
              <a:ext uri="{FF2B5EF4-FFF2-40B4-BE49-F238E27FC236}">
                <a16:creationId xmlns:a16="http://schemas.microsoft.com/office/drawing/2014/main" xmlns="" id="{96F5C9A9-F3EA-40D8-B5BB-727D5FF20F9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739066">
            <a:off x="5520984" y="3122486"/>
            <a:ext cx="2928062" cy="2544637"/>
            <a:chOff x="5281603" y="104899"/>
            <a:chExt cx="6910397" cy="6005491"/>
          </a:xfrm>
        </p:grpSpPr>
        <p:sp>
          <p:nvSpPr>
            <p:cNvPr id="177" name="Freeform 183">
              <a:extLst>
                <a:ext uri="{FF2B5EF4-FFF2-40B4-BE49-F238E27FC236}">
                  <a16:creationId xmlns:a16="http://schemas.microsoft.com/office/drawing/2014/main" xmlns="" id="{509D5BE6-D95F-45AA-A516-435C592C07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xmlns="" id="{0EF96EF2-DF02-4772-80F9-F22211D7C9CE}"/>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79" name="Straight Connector 178">
                <a:extLst>
                  <a:ext uri="{FF2B5EF4-FFF2-40B4-BE49-F238E27FC236}">
                    <a16:creationId xmlns:a16="http://schemas.microsoft.com/office/drawing/2014/main" xmlns="" id="{42945B0C-C8AB-45D3-8E5C-A9C9B69AF5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1D1D2614-04F3-4A4B-BD46-8FAC28826C6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2F7A905A-0B8E-442E-9626-8BAE8790FF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EB4AD361-941A-4CF3-ADEF-AB3B925B6E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AC8D0A1A-1D28-4048-91FA-6AE63C7929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BD36F5AF-FCD7-412D-B2E6-04555EC905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FFEEC71D-9062-4BD5-BEA3-AFA22EE2CC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6B25B288-96DD-44D8-BA56-85B4CA11FA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28EDDE80-AB27-415E-AA69-0F4C117CE38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01853BBC-801B-45F3-9E34-908D963154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3A8DAAFE-044A-45E8-94F3-72DA266B10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A835A2F6-5465-4B98-B15F-3CDF119F45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6B53D350-C6F9-4085-834C-4641EAC0AB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C3E21A81-96D1-4E4E-97E8-E4A62526D3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DF82CCC1-C129-4F35-9F1B-6729BD54F4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895F0501-D32A-4097-B83A-E9168BC87F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B90B0F05-8DC4-4E1F-A5D1-592347F847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6C312742-1C7F-4EF5-9A87-43B5625D2AB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5417F241-A1A4-46E6-9FB1-7DD4192D2CC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5A822BE5-578C-4CFD-98BF-E1EC654B62A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9F53E898-4AE5-4921-88A8-901216731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F879010F-D8D2-46CD-B168-5BF73BD5A6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72420661-FDB6-4C66-A26F-F787F7D0B7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B28C8B58-B1C3-4026-8332-6A47DB58B0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3E21D0DF-ED54-4839-92AF-09C791EA16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25981F54-3ADA-4F50-966B-498B78354B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F7BF9627-4782-447F-95DB-FF697E1CAA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98555177-D0F0-40CE-B085-A5E2A5CD25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4AA34001-F726-487C-A301-B6A6C17A4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49304565-3E0B-4466-81B4-6DB5F7D4BD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1F60607E-23D3-48E8-A010-4DCFC8ABB8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DBBACE65-83B8-4488-ADF0-487D3E02DD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DE4CC146-430F-43E9-81DF-0FC788098B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51A1BB25-2D73-488B-9C46-50E32E9C1D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93C80257-579C-463C-BE28-C3B411B523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F802DB85-79D5-4E3B-9CAB-03126759B2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1CA67E5F-B507-41EF-9659-8D0127F196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9EDFEDCA-9084-4873-B06C-FE731DABA3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89953BB3-C761-4F5A-98F3-5D3016E43A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5247494A-C9C2-426E-B225-F2093FDC98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27E9FB41-CF8D-414B-801B-86A036BC5A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C3A5A900-9CFB-41E7-92C9-81FE46FE07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930C9D19-3DC0-46E9-A7AB-B70592AE58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CD12F0D6-BFAE-4C33-A2C1-C2B3A6CC59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22D1D6F9-5B9E-4DFA-937E-3A9D383EC4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8A74D52C-870D-4995-8DE3-EA6A2B34B77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C37F29CE-E4C7-4672-880B-7AB3D3342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B8546EF7-B947-4675-8233-44CB713A34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E1D93A0F-4270-4A85-8354-3B48FDC9ED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9542AB86-1006-4F33-956A-FBBA11F795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7A54B231-5A77-49FD-A351-02019FCE589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E645EC25-B047-4853-BEB8-57FC776491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54DCDDF4-A2ED-47D1-BE7F-B35A66F4E2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726B9674-4476-4024-9E51-D6B276D63E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1AF2D10B-5DA4-46E8-8E45-A4FA886818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2488C788-2EA9-4B33-BF5A-18ADC33EE4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D826F46C-E9F0-4C91-9D3E-2767B8A470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D365DB03-9930-4161-B009-CED822DF9F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03AE038C-6ADC-444D-9AF6-C061946789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C909EE48-02F3-4909-BD5F-D32B66227C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30933263-02EE-4876-B582-B00D31F092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90362EF5-C42D-459F-B11C-2B97E24E8A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EBA36484-A98E-4570-BBED-3AFC52CA08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34C11CCD-B043-41A3-8B97-030835923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8AB821EA-AD81-4BA6-9BB7-359BD8C2AA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E84744AF-12DF-4948-B2F9-69373B334B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4D9827B9-C5DE-4726-8B91-15AB022DDE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30B2D3C2-F2D4-4912-9250-2D3E040535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9B1258BF-0B2F-4D81-81E1-003AEBA110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4C041410-96E0-4A95-ABBC-56E2DF30E1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F523D6A5-8A28-4B5E-B017-D0172F2759F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42C59CBF-0AC7-47CD-BCAF-F0C10FD40C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248112E7-7790-4213-9F6A-A71F58E191C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0AEB4190-3008-4A64-B128-E088420DA0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156397A6-3145-450C-BC35-2520D824F4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6FB6A855-B3DD-4596-945C-0C554F7653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1764AA8B-E68F-418F-8B1F-4C4C105411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767B5663-CBD7-4B0F-B4FE-AA318ACE1F8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Picture 3">
            <a:extLst>
              <a:ext uri="{FF2B5EF4-FFF2-40B4-BE49-F238E27FC236}">
                <a16:creationId xmlns:a16="http://schemas.microsoft.com/office/drawing/2014/main" xmlns="" id="{935A3C5F-3EEF-1A49-8151-D51A3BAAE27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5968673" y="2829082"/>
            <a:ext cx="2880000" cy="2880000"/>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7" name="Picture 6">
            <a:extLst>
              <a:ext uri="{FF2B5EF4-FFF2-40B4-BE49-F238E27FC236}">
                <a16:creationId xmlns:a16="http://schemas.microsoft.com/office/drawing/2014/main" xmlns="" id="{461552B9-23A1-7A47-A149-1BD77F99F2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7980" y="0"/>
            <a:ext cx="4246464" cy="3489638"/>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6" name="Picture 5">
            <a:extLst>
              <a:ext uri="{FF2B5EF4-FFF2-40B4-BE49-F238E27FC236}">
                <a16:creationId xmlns:a16="http://schemas.microsoft.com/office/drawing/2014/main" xmlns="" id="{C41F6537-5CAC-A343-8E16-335FB67474A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47746" y="4147121"/>
            <a:ext cx="3331973" cy="2717051"/>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
        <p:nvSpPr>
          <p:cNvPr id="8" name="AutoShape 5" descr="Image result for desk slee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7" descr="Image result for desk slee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459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D813E-B364-D14C-A833-1A17E6CDD5BF}"/>
              </a:ext>
            </a:extLst>
          </p:cNvPr>
          <p:cNvSpPr>
            <a:spLocks noGrp="1"/>
          </p:cNvSpPr>
          <p:nvPr>
            <p:ph type="title"/>
          </p:nvPr>
        </p:nvSpPr>
        <p:spPr>
          <a:xfrm>
            <a:off x="1055799" y="86775"/>
            <a:ext cx="10001225" cy="1007530"/>
          </a:xfrm>
        </p:spPr>
        <p:txBody>
          <a:bodyPr>
            <a:noAutofit/>
          </a:bodyPr>
          <a:lstStyle/>
          <a:p>
            <a:pPr algn="ctr"/>
            <a:r>
              <a:rPr lang="en-GB" sz="4800" cap="none" dirty="0"/>
              <a:t>t</a:t>
            </a:r>
            <a:r>
              <a:rPr lang="en-GB" sz="4800" cap="none" dirty="0" smtClean="0"/>
              <a:t>he </a:t>
            </a:r>
            <a:r>
              <a:rPr lang="en-GB" sz="4800" cap="none" dirty="0"/>
              <a:t>UN Sustainable Development Goals</a:t>
            </a:r>
          </a:p>
        </p:txBody>
      </p:sp>
      <p:pic>
        <p:nvPicPr>
          <p:cNvPr id="4" name="Picture 3">
            <a:extLst>
              <a:ext uri="{FF2B5EF4-FFF2-40B4-BE49-F238E27FC236}">
                <a16:creationId xmlns:a16="http://schemas.microsoft.com/office/drawing/2014/main" xmlns="" id="{F7D288CB-44AA-CA42-8C83-D84F0D32B0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323" y="1094305"/>
            <a:ext cx="10476181" cy="5333000"/>
          </a:xfrm>
          <a:prstGeom prst="rect">
            <a:avLst/>
          </a:prstGeom>
        </p:spPr>
      </p:pic>
      <p:pic>
        <p:nvPicPr>
          <p:cNvPr id="6" name="Picture 5">
            <a:extLst>
              <a:ext uri="{FF2B5EF4-FFF2-40B4-BE49-F238E27FC236}">
                <a16:creationId xmlns:a16="http://schemas.microsoft.com/office/drawing/2014/main" xmlns="" id="{396031B1-202C-9846-9E63-792FF825F0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454" y="1241162"/>
            <a:ext cx="9111917" cy="5039286"/>
          </a:xfrm>
          <a:prstGeom prst="rect">
            <a:avLst/>
          </a:prstGeom>
        </p:spPr>
      </p:pic>
    </p:spTree>
    <p:extLst>
      <p:ext uri="{BB962C8B-B14F-4D97-AF65-F5344CB8AC3E}">
        <p14:creationId xmlns:p14="http://schemas.microsoft.com/office/powerpoint/2010/main" val="115324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4"/>
                                        </p:tgtEl>
                                        <p:attrNameLst>
                                          <p:attrName>ppt_y</p:attrName>
                                        </p:attrNameLst>
                                      </p:cBhvr>
                                      <p:tavLst>
                                        <p:tav tm="0">
                                          <p:val>
                                            <p:strVal val="#ppt_y"/>
                                          </p:val>
                                        </p:tav>
                                        <p:tav tm="100000">
                                          <p:val>
                                            <p:strVal val="#ppt_y+#ppt_h*1.125000"/>
                                          </p:val>
                                        </p:tav>
                                      </p:tavLst>
                                    </p:anim>
                                    <p:animEffect transition="out" filter="wipe(down)">
                                      <p:cBhvr>
                                        <p:cTn id="7" dur="500"/>
                                        <p:tgtEl>
                                          <p:spTgt spid="4"/>
                                        </p:tgtEl>
                                      </p:cBhvr>
                                    </p:animEffect>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Money, Finance, Business, Wealth, Financial, Currenc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6235" y="4995855"/>
            <a:ext cx="3451794" cy="1862145"/>
          </a:xfrm>
          <a:prstGeom prst="rect">
            <a:avLst/>
          </a:prstGeom>
          <a:noFill/>
          <a:extLst>
            <a:ext uri="{909E8E84-426E-40DD-AFC4-6F175D3DCCD1}">
              <a14:hiddenFill xmlns:a14="http://schemas.microsoft.com/office/drawing/2010/main">
                <a:solidFill>
                  <a:srgbClr val="FFFFFF"/>
                </a:solidFill>
              </a14:hiddenFill>
            </a:ext>
          </a:extLst>
        </p:spPr>
      </p:pic>
      <p:pic>
        <p:nvPicPr>
          <p:cNvPr id="4127" name="Picture 31" descr="Coral ree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9457" y="2425700"/>
            <a:ext cx="3237121" cy="268037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Vintage, Gas Pump, Fuel, Gasoline, Gas, Pump, Petro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8949" y="9390"/>
            <a:ext cx="3252042" cy="2416309"/>
          </a:xfrm>
          <a:prstGeom prst="rect">
            <a:avLst/>
          </a:prstGeom>
          <a:noFill/>
          <a:extLst>
            <a:ext uri="{909E8E84-426E-40DD-AFC4-6F175D3DCCD1}">
              <a14:hiddenFill xmlns:a14="http://schemas.microsoft.com/office/drawing/2010/main">
                <a:solidFill>
                  <a:srgbClr val="FFFFFF"/>
                </a:solidFill>
              </a14:hiddenFill>
            </a:ext>
          </a:extLst>
        </p:spPr>
      </p:pic>
      <p:pic>
        <p:nvPicPr>
          <p:cNvPr id="4123" name="Picture 27" descr="IMG_060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948041" y="3763110"/>
            <a:ext cx="2243959" cy="30918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ngkok, Thailand, City, Cityscape, Urban, Cars, Truck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30820" y="0"/>
            <a:ext cx="3031957" cy="217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9A4FAC8D-B569-2841-AF6E-7C55747EDA8C}"/>
              </a:ext>
            </a:extLst>
          </p:cNvPr>
          <p:cNvPicPr>
            <a:picLocks noChangeAspect="1"/>
          </p:cNvPicPr>
          <p:nvPr/>
        </p:nvPicPr>
        <p:blipFill>
          <a:blip r:embed="rId8"/>
          <a:stretch>
            <a:fillRect/>
          </a:stretch>
        </p:blipFill>
        <p:spPr>
          <a:xfrm>
            <a:off x="5820866" y="0"/>
            <a:ext cx="3822700" cy="2425700"/>
          </a:xfrm>
          <a:prstGeom prst="rect">
            <a:avLst/>
          </a:prstGeom>
        </p:spPr>
      </p:pic>
      <p:pic>
        <p:nvPicPr>
          <p:cNvPr id="17" name="Picture 10" descr="Image result for desk sleepi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840" y="1257262"/>
            <a:ext cx="3617995" cy="2173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ape Ortegal, Galicia, Windmills, Renewable Energy"/>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18280" y="4916331"/>
            <a:ext cx="3462830" cy="19416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ead Bird, Safety Net, Spirit Network"/>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641835" y="2159744"/>
            <a:ext cx="3414305" cy="219260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6599" y="3196"/>
            <a:ext cx="3204221" cy="1646413"/>
            <a:chOff x="3103498" y="674903"/>
            <a:chExt cx="5902181" cy="3379464"/>
          </a:xfrm>
        </p:grpSpPr>
        <p:sp>
          <p:nvSpPr>
            <p:cNvPr id="7" name="Rectangle 6"/>
            <p:cNvSpPr/>
            <p:nvPr/>
          </p:nvSpPr>
          <p:spPr>
            <a:xfrm>
              <a:off x="3103498" y="674903"/>
              <a:ext cx="5865840" cy="33667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16" name="Picture 20" descr="Rotten, Meat, Mould, Bread, Rot, Decay, Putrefy, Fruit"/>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139839" y="687619"/>
              <a:ext cx="5865840" cy="3366748"/>
            </a:xfrm>
            <a:prstGeom prst="rect">
              <a:avLst/>
            </a:prstGeom>
            <a:noFill/>
            <a:extLst>
              <a:ext uri="{909E8E84-426E-40DD-AFC4-6F175D3DCCD1}">
                <a14:hiddenFill xmlns:a14="http://schemas.microsoft.com/office/drawing/2010/main">
                  <a:solidFill>
                    <a:srgbClr val="FFFFFF"/>
                  </a:solidFill>
                </a14:hiddenFill>
              </a:ext>
            </a:extLst>
          </p:spPr>
        </p:pic>
      </p:grpSp>
      <p:pic>
        <p:nvPicPr>
          <p:cNvPr id="4119" name="Picture 23" descr="Cyclists, Cycle Path, Traffic, Bike, Bicycle Path, Road"/>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 y="3310401"/>
            <a:ext cx="3641834" cy="1655737"/>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HuÃ© - LavandiÃ¨res 195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641834" y="3766190"/>
            <a:ext cx="3341023" cy="1891862"/>
          </a:xfrm>
          <a:prstGeom prst="rect">
            <a:avLst/>
          </a:prstGeom>
          <a:noFill/>
          <a:extLst>
            <a:ext uri="{909E8E84-426E-40DD-AFC4-6F175D3DCCD1}">
              <a14:hiddenFill xmlns:a14="http://schemas.microsoft.com/office/drawing/2010/main">
                <a:solidFill>
                  <a:srgbClr val="FFFFFF"/>
                </a:solidFill>
              </a14:hiddenFill>
            </a:ext>
          </a:extLst>
        </p:spPr>
      </p:pic>
      <p:pic>
        <p:nvPicPr>
          <p:cNvPr id="4125" name="Picture 29" descr="Smart Home, House, Technology, Multimedia, Smartphon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4874225"/>
            <a:ext cx="3641834" cy="198069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ight, Human Rights, Human, Hands, Wrap, Protect"/>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643565" y="2332155"/>
            <a:ext cx="2587425" cy="195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4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19860"/>
            <a:ext cx="3848877" cy="658451"/>
          </a:xfrm>
        </p:spPr>
        <p:txBody>
          <a:bodyPr>
            <a:normAutofit fontScale="90000"/>
          </a:bodyPr>
          <a:lstStyle/>
          <a:p>
            <a:r>
              <a:rPr lang="en-GB" sz="4000" b="1" cap="none" dirty="0" smtClean="0"/>
              <a:t>Is it sustainable? </a:t>
            </a:r>
            <a:endParaRPr lang="en-GB" sz="4000" b="1" cap="none" dirty="0"/>
          </a:p>
        </p:txBody>
      </p:sp>
      <p:sp>
        <p:nvSpPr>
          <p:cNvPr id="3" name="Content Placeholder 2"/>
          <p:cNvSpPr>
            <a:spLocks noGrp="1"/>
          </p:cNvSpPr>
          <p:nvPr>
            <p:ph idx="1"/>
          </p:nvPr>
        </p:nvSpPr>
        <p:spPr>
          <a:xfrm>
            <a:off x="685801" y="1539551"/>
            <a:ext cx="10131425" cy="3727011"/>
          </a:xfrm>
        </p:spPr>
        <p:txBody>
          <a:bodyPr>
            <a:noAutofit/>
          </a:bodyPr>
          <a:lstStyle/>
          <a:p>
            <a:pPr>
              <a:spcAft>
                <a:spcPts val="2400"/>
              </a:spcAft>
            </a:pPr>
            <a:r>
              <a:rPr lang="en-GB" sz="2800" dirty="0" smtClean="0"/>
              <a:t>Does the image represent something sustainable or not sustainable?</a:t>
            </a:r>
          </a:p>
          <a:p>
            <a:pPr>
              <a:spcAft>
                <a:spcPts val="2400"/>
              </a:spcAft>
            </a:pPr>
            <a:r>
              <a:rPr lang="en-GB" sz="2800" dirty="0" smtClean="0"/>
              <a:t>What could be done to make the activity more sustainable?</a:t>
            </a:r>
          </a:p>
          <a:p>
            <a:pPr>
              <a:spcAft>
                <a:spcPts val="2400"/>
              </a:spcAft>
            </a:pPr>
            <a:r>
              <a:rPr lang="en-GB" sz="2800" dirty="0" smtClean="0"/>
              <a:t>Which of the SDGs does the image relate to?</a:t>
            </a:r>
          </a:p>
          <a:p>
            <a:pPr>
              <a:spcAft>
                <a:spcPts val="2400"/>
              </a:spcAft>
            </a:pPr>
            <a:r>
              <a:rPr lang="en-GB" sz="2800" dirty="0" smtClean="0"/>
              <a:t>Does the activity relate to the social, economic or environmental pillars? A mixture of more than 1?</a:t>
            </a:r>
            <a:endParaRPr lang="en-GB" sz="2800" dirty="0"/>
          </a:p>
        </p:txBody>
      </p:sp>
    </p:spTree>
    <p:extLst>
      <p:ext uri="{BB962C8B-B14F-4D97-AF65-F5344CB8AC3E}">
        <p14:creationId xmlns:p14="http://schemas.microsoft.com/office/powerpoint/2010/main" val="36724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{1BCEE131-3D39-4B4E-AC99-19A8E3E4E1E1}tf10001058</Template>
  <TotalTime>7261</TotalTime>
  <Words>650</Words>
  <Application>Microsoft Office PowerPoint</Application>
  <PresentationFormat>Custom</PresentationFormat>
  <Paragraphs>61</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Celestial</vt:lpstr>
      <vt:lpstr>Sustainability in your curriculum: identify, improve, inspire!</vt:lpstr>
      <vt:lpstr>What’s the first word/phrase that comes to mind when you hear the word ‘sustainability’?</vt:lpstr>
      <vt:lpstr>PowerPoint Presentation</vt:lpstr>
      <vt:lpstr>Social</vt:lpstr>
      <vt:lpstr>Environment</vt:lpstr>
      <vt:lpstr>Economic</vt:lpstr>
      <vt:lpstr>the UN Sustainable Development Goals</vt:lpstr>
      <vt:lpstr>PowerPoint Presentation</vt:lpstr>
      <vt:lpstr>Is it sustainable? </vt:lpstr>
      <vt:lpstr>PowerPoint Presentation</vt:lpstr>
      <vt:lpstr>#sustainable</vt:lpstr>
      <vt:lpstr>- Ways in which sustainability is already embedded in your curriculum (If any)  - Ways in which you would/could embed sustainability into the curriculum of your course (e.g. Course add-ons, coursework based on a world wide issue, guest lecturers, projects etc.) </vt:lpstr>
      <vt:lpstr>‘Am I environmentally sustainable?'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Karen Angus</cp:lastModifiedBy>
  <cp:revision>202</cp:revision>
  <dcterms:created xsi:type="dcterms:W3CDTF">2018-09-28T08:54:43Z</dcterms:created>
  <dcterms:modified xsi:type="dcterms:W3CDTF">2020-08-14T12:25:45Z</dcterms:modified>
</cp:coreProperties>
</file>